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1"/>
    <p:sldMasterId id="2147483669" r:id="rId2"/>
  </p:sldMasterIdLst>
  <p:notesMasterIdLst>
    <p:notesMasterId r:id="rId39"/>
  </p:notesMasterIdLst>
  <p:sldIdLst>
    <p:sldId id="256" r:id="rId3"/>
    <p:sldId id="358" r:id="rId4"/>
    <p:sldId id="257" r:id="rId5"/>
    <p:sldId id="258" r:id="rId6"/>
    <p:sldId id="361" r:id="rId7"/>
    <p:sldId id="364" r:id="rId8"/>
    <p:sldId id="365" r:id="rId9"/>
    <p:sldId id="366" r:id="rId10"/>
    <p:sldId id="363" r:id="rId11"/>
    <p:sldId id="367" r:id="rId12"/>
    <p:sldId id="368" r:id="rId13"/>
    <p:sldId id="370" r:id="rId14"/>
    <p:sldId id="371" r:id="rId15"/>
    <p:sldId id="369" r:id="rId16"/>
    <p:sldId id="372" r:id="rId17"/>
    <p:sldId id="373" r:id="rId18"/>
    <p:sldId id="374" r:id="rId19"/>
    <p:sldId id="375" r:id="rId20"/>
    <p:sldId id="377" r:id="rId21"/>
    <p:sldId id="378" r:id="rId22"/>
    <p:sldId id="379" r:id="rId23"/>
    <p:sldId id="380" r:id="rId24"/>
    <p:sldId id="383" r:id="rId25"/>
    <p:sldId id="382" r:id="rId26"/>
    <p:sldId id="381" r:id="rId27"/>
    <p:sldId id="384" r:id="rId28"/>
    <p:sldId id="385" r:id="rId29"/>
    <p:sldId id="386" r:id="rId30"/>
    <p:sldId id="387" r:id="rId31"/>
    <p:sldId id="388" r:id="rId32"/>
    <p:sldId id="389" r:id="rId33"/>
    <p:sldId id="390" r:id="rId34"/>
    <p:sldId id="391" r:id="rId35"/>
    <p:sldId id="395" r:id="rId36"/>
    <p:sldId id="290" r:id="rId37"/>
    <p:sldId id="280" r:id="rId3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F3F3F"/>
    <a:srgbClr val="F33B48"/>
    <a:srgbClr val="51BAB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1FECB4D8-DB02-4DC6-A0A2-4F2EBAE1DC90}" styleName="中度样式 1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0E3FDE45-AF77-4B5C-9715-49D594BDF05E}" styleName="浅色样式 1 - 强调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875" autoAdjust="0"/>
    <p:restoredTop sz="96072"/>
  </p:normalViewPr>
  <p:slideViewPr>
    <p:cSldViewPr snapToGrid="0" showGuides="1">
      <p:cViewPr>
        <p:scale>
          <a:sx n="84" d="100"/>
          <a:sy n="84" d="100"/>
        </p:scale>
        <p:origin x="1408" y="1528"/>
      </p:cViewPr>
      <p:guideLst>
        <p:guide orient="horz" pos="2160"/>
        <p:guide pos="3840"/>
      </p:guideLst>
    </p:cSldViewPr>
  </p:slideViewPr>
  <p:outlineViewPr>
    <p:cViewPr>
      <p:scale>
        <a:sx n="33" d="100"/>
        <a:sy n="33" d="100"/>
      </p:scale>
      <p:origin x="0" y="-4032"/>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notesMaster" Target="notesMasters/notesMaster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s>
</file>

<file path=ppt/media/image1.jpeg>
</file>

<file path=ppt/media/image10.png>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50295A-D548-463D-A0FB-7869A4CA0027}" type="datetimeFigureOut">
              <a:rPr lang="zh-CN" altLang="en-US" smtClean="0"/>
              <a:t>2020/5/28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9F0AFC-48CF-49C0-954B-6A141C32AE05}" type="slidenum">
              <a:rPr lang="zh-CN" altLang="en-US" smtClean="0"/>
              <a:t>‹#›</a:t>
            </a:fld>
            <a:endParaRPr lang="zh-CN" altLang="en-US"/>
          </a:p>
        </p:txBody>
      </p:sp>
    </p:spTree>
    <p:extLst>
      <p:ext uri="{BB962C8B-B14F-4D97-AF65-F5344CB8AC3E}">
        <p14:creationId xmlns:p14="http://schemas.microsoft.com/office/powerpoint/2010/main" val="26034020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5A9F0AFC-48CF-49C0-954B-6A141C32AE05}" type="slidenum">
              <a:rPr lang="zh-CN" altLang="en-US" smtClean="0"/>
              <a:t>14</a:t>
            </a:fld>
            <a:endParaRPr lang="zh-CN" altLang="en-US"/>
          </a:p>
        </p:txBody>
      </p:sp>
    </p:spTree>
    <p:extLst>
      <p:ext uri="{BB962C8B-B14F-4D97-AF65-F5344CB8AC3E}">
        <p14:creationId xmlns:p14="http://schemas.microsoft.com/office/powerpoint/2010/main" val="9313231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5A9F0AFC-48CF-49C0-954B-6A141C32AE05}" type="slidenum">
              <a:rPr lang="zh-CN" altLang="en-US" smtClean="0"/>
              <a:t>15</a:t>
            </a:fld>
            <a:endParaRPr lang="zh-CN" altLang="en-US"/>
          </a:p>
        </p:txBody>
      </p:sp>
    </p:spTree>
    <p:extLst>
      <p:ext uri="{BB962C8B-B14F-4D97-AF65-F5344CB8AC3E}">
        <p14:creationId xmlns:p14="http://schemas.microsoft.com/office/powerpoint/2010/main" val="15935458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5A9F0AFC-48CF-49C0-954B-6A141C32AE05}" type="slidenum">
              <a:rPr lang="zh-CN" altLang="en-US" smtClean="0"/>
              <a:t>16</a:t>
            </a:fld>
            <a:endParaRPr lang="zh-CN" altLang="en-US"/>
          </a:p>
        </p:txBody>
      </p:sp>
    </p:spTree>
    <p:extLst>
      <p:ext uri="{BB962C8B-B14F-4D97-AF65-F5344CB8AC3E}">
        <p14:creationId xmlns:p14="http://schemas.microsoft.com/office/powerpoint/2010/main" val="28172152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5A9F0AFC-48CF-49C0-954B-6A141C32AE05}" type="slidenum">
              <a:rPr lang="zh-CN" altLang="en-US" smtClean="0"/>
              <a:t>17</a:t>
            </a:fld>
            <a:endParaRPr lang="zh-CN" altLang="en-US"/>
          </a:p>
        </p:txBody>
      </p:sp>
    </p:spTree>
    <p:extLst>
      <p:ext uri="{BB962C8B-B14F-4D97-AF65-F5344CB8AC3E}">
        <p14:creationId xmlns:p14="http://schemas.microsoft.com/office/powerpoint/2010/main" val="16318861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5A9F0AFC-48CF-49C0-954B-6A141C32AE05}" type="slidenum">
              <a:rPr lang="zh-CN" altLang="en-US" smtClean="0"/>
              <a:t>18</a:t>
            </a:fld>
            <a:endParaRPr lang="zh-CN" altLang="en-US"/>
          </a:p>
        </p:txBody>
      </p:sp>
    </p:spTree>
    <p:extLst>
      <p:ext uri="{BB962C8B-B14F-4D97-AF65-F5344CB8AC3E}">
        <p14:creationId xmlns:p14="http://schemas.microsoft.com/office/powerpoint/2010/main" val="28817007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5A9F0AFC-48CF-49C0-954B-6A141C32AE05}" type="slidenum">
              <a:rPr lang="zh-CN" altLang="en-US" smtClean="0"/>
              <a:t>19</a:t>
            </a:fld>
            <a:endParaRPr lang="zh-CN" altLang="en-US"/>
          </a:p>
        </p:txBody>
      </p:sp>
    </p:spTree>
    <p:extLst>
      <p:ext uri="{BB962C8B-B14F-4D97-AF65-F5344CB8AC3E}">
        <p14:creationId xmlns:p14="http://schemas.microsoft.com/office/powerpoint/2010/main" val="12015758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5A9F0AFC-48CF-49C0-954B-6A141C32AE05}" type="slidenum">
              <a:rPr lang="zh-CN" altLang="en-US" smtClean="0"/>
              <a:t>20</a:t>
            </a:fld>
            <a:endParaRPr lang="zh-CN" altLang="en-US"/>
          </a:p>
        </p:txBody>
      </p:sp>
    </p:spTree>
    <p:extLst>
      <p:ext uri="{BB962C8B-B14F-4D97-AF65-F5344CB8AC3E}">
        <p14:creationId xmlns:p14="http://schemas.microsoft.com/office/powerpoint/2010/main" val="41944860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5A9F0AFC-48CF-49C0-954B-6A141C32AE05}" type="slidenum">
              <a:rPr lang="zh-CN" altLang="en-US" smtClean="0"/>
              <a:t>21</a:t>
            </a:fld>
            <a:endParaRPr lang="zh-CN" altLang="en-US"/>
          </a:p>
        </p:txBody>
      </p:sp>
    </p:spTree>
    <p:extLst>
      <p:ext uri="{BB962C8B-B14F-4D97-AF65-F5344CB8AC3E}">
        <p14:creationId xmlns:p14="http://schemas.microsoft.com/office/powerpoint/2010/main" val="28327869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23764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142B6578-AAF6-4D63-A545-F6C311EB50A4}" type="datetimeFigureOut">
              <a:rPr lang="zh-CN" altLang="en-US" smtClean="0"/>
              <a:t>2020/5/28</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32CCA8F1-65B7-4168-9E5A-D348FEC2CD71}" type="slidenum">
              <a:rPr lang="zh-CN" altLang="en-US" smtClean="0"/>
              <a:t>‹#›</a:t>
            </a:fld>
            <a:endParaRPr lang="zh-CN" altLang="en-US"/>
          </a:p>
        </p:txBody>
      </p:sp>
    </p:spTree>
    <p:extLst>
      <p:ext uri="{BB962C8B-B14F-4D97-AF65-F5344CB8AC3E}">
        <p14:creationId xmlns:p14="http://schemas.microsoft.com/office/powerpoint/2010/main" val="18609210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sp>
        <p:nvSpPr>
          <p:cNvPr id="13" name="Rounded Rectangle 12"/>
          <p:cNvSpPr/>
          <p:nvPr userDrawn="1"/>
        </p:nvSpPr>
        <p:spPr>
          <a:xfrm>
            <a:off x="0" y="463101"/>
            <a:ext cx="142875" cy="416822"/>
          </a:xfrm>
          <a:prstGeom prst="roundRect">
            <a:avLst>
              <a:gd name="adj" fmla="val 0"/>
            </a:avLst>
          </a:prstGeom>
          <a:solidFill>
            <a:srgbClr val="F23B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a:solidFill>
                <a:prstClr val="white"/>
              </a:solidFill>
            </a:endParaRPr>
          </a:p>
        </p:txBody>
      </p:sp>
      <p:sp>
        <p:nvSpPr>
          <p:cNvPr id="7" name="Text Placeholder 10"/>
          <p:cNvSpPr>
            <a:spLocks noGrp="1"/>
          </p:cNvSpPr>
          <p:nvPr>
            <p:ph type="body" sz="quarter" idx="13"/>
          </p:nvPr>
        </p:nvSpPr>
        <p:spPr>
          <a:xfrm>
            <a:off x="252193" y="463101"/>
            <a:ext cx="3817473" cy="416822"/>
          </a:xfrm>
          <a:prstGeom prst="rect">
            <a:avLst/>
          </a:prstGeom>
        </p:spPr>
        <p:txBody>
          <a:bodyPr lIns="0" tIns="0" rIns="0" bIns="0" anchor="ctr" anchorCtr="0">
            <a:noAutofit/>
          </a:bodyPr>
          <a:lstStyle>
            <a:lvl1pPr marL="0" indent="0">
              <a:buNone/>
              <a:defRPr sz="2000">
                <a:solidFill>
                  <a:schemeClr val="tx1">
                    <a:lumMod val="75000"/>
                    <a:lumOff val="25000"/>
                  </a:schemeClr>
                </a:solidFill>
                <a:latin typeface="微软雅黑" panose="020B0503020204020204" pitchFamily="34" charset="-122"/>
                <a:ea typeface="微软雅黑" panose="020B0503020204020204" pitchFamily="34" charset="-122"/>
              </a:defRPr>
            </a:lvl1pPr>
          </a:lstStyle>
          <a:p>
            <a:pPr lvl="0"/>
            <a:endParaRPr lang="id-ID" dirty="0"/>
          </a:p>
        </p:txBody>
      </p:sp>
      <p:sp>
        <p:nvSpPr>
          <p:cNvPr id="10" name="Rounded Rectangle 9"/>
          <p:cNvSpPr/>
          <p:nvPr userDrawn="1"/>
        </p:nvSpPr>
        <p:spPr>
          <a:xfrm>
            <a:off x="11471564" y="372774"/>
            <a:ext cx="431078" cy="298739"/>
          </a:xfrm>
          <a:prstGeom prst="roundRect">
            <a:avLst>
              <a:gd name="adj" fmla="val 50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a:solidFill>
                <a:prstClr val="white">
                  <a:lumMod val="50000"/>
                </a:prstClr>
              </a:solidFill>
            </a:endParaRPr>
          </a:p>
        </p:txBody>
      </p:sp>
      <p:sp>
        <p:nvSpPr>
          <p:cNvPr id="15" name="Slide Number Placeholder 5"/>
          <p:cNvSpPr>
            <a:spLocks noGrp="1"/>
          </p:cNvSpPr>
          <p:nvPr>
            <p:ph type="sldNum" sz="quarter" idx="12"/>
          </p:nvPr>
        </p:nvSpPr>
        <p:spPr>
          <a:xfrm>
            <a:off x="11471564" y="327460"/>
            <a:ext cx="431078" cy="389083"/>
          </a:xfrm>
          <a:prstGeom prst="rect">
            <a:avLst/>
          </a:prstGeom>
        </p:spPr>
        <p:txBody>
          <a:bodyPr lIns="0" tIns="0" rIns="0" bIns="0"/>
          <a:lstStyle>
            <a:lvl1pPr algn="ctr">
              <a:defRPr sz="1000">
                <a:solidFill>
                  <a:schemeClr val="bg1">
                    <a:lumMod val="50000"/>
                  </a:schemeClr>
                </a:solidFill>
                <a:latin typeface="Lato" panose="020F0502020204030203" pitchFamily="34" charset="0"/>
              </a:defRPr>
            </a:lvl1pPr>
          </a:lstStyle>
          <a:p>
            <a:pPr>
              <a:defRPr/>
            </a:pPr>
            <a:fld id="{FCEE2C88-6C8F-484D-AF69-578F576B1F44}" type="slidenum">
              <a:rPr lang="en-US" smtClean="0">
                <a:solidFill>
                  <a:prstClr val="white">
                    <a:lumMod val="50000"/>
                  </a:prstClr>
                </a:solidFill>
              </a:rPr>
              <a:pPr>
                <a:defRPr/>
              </a:pPr>
              <a:t>‹#›</a:t>
            </a:fld>
            <a:endParaRPr lang="en-US" dirty="0">
              <a:solidFill>
                <a:prstClr val="white">
                  <a:lumMod val="50000"/>
                </a:prstClr>
              </a:solidFill>
            </a:endParaRPr>
          </a:p>
        </p:txBody>
      </p:sp>
    </p:spTree>
    <p:extLst>
      <p:ext uri="{BB962C8B-B14F-4D97-AF65-F5344CB8AC3E}">
        <p14:creationId xmlns:p14="http://schemas.microsoft.com/office/powerpoint/2010/main" val="15223292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13" name="Rounded Rectangle 12"/>
          <p:cNvSpPr/>
          <p:nvPr userDrawn="1"/>
        </p:nvSpPr>
        <p:spPr>
          <a:xfrm>
            <a:off x="0" y="463101"/>
            <a:ext cx="142875" cy="416822"/>
          </a:xfrm>
          <a:prstGeom prst="roundRect">
            <a:avLst>
              <a:gd name="adj" fmla="val 0"/>
            </a:avLst>
          </a:prstGeom>
          <a:solidFill>
            <a:srgbClr val="F23B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a:solidFill>
                <a:prstClr val="white"/>
              </a:solidFill>
            </a:endParaRPr>
          </a:p>
        </p:txBody>
      </p:sp>
      <p:sp>
        <p:nvSpPr>
          <p:cNvPr id="7" name="Text Placeholder 10"/>
          <p:cNvSpPr>
            <a:spLocks noGrp="1"/>
          </p:cNvSpPr>
          <p:nvPr>
            <p:ph type="body" sz="quarter" idx="13"/>
          </p:nvPr>
        </p:nvSpPr>
        <p:spPr>
          <a:xfrm>
            <a:off x="252193" y="463101"/>
            <a:ext cx="3817473" cy="416822"/>
          </a:xfrm>
        </p:spPr>
        <p:txBody>
          <a:bodyPr lIns="0" tIns="0" rIns="0" bIns="0" anchor="ctr" anchorCtr="0">
            <a:noAutofit/>
          </a:bodyPr>
          <a:lstStyle>
            <a:lvl1pPr marL="0" indent="0">
              <a:buNone/>
              <a:defRPr sz="2000">
                <a:solidFill>
                  <a:schemeClr val="tx1">
                    <a:lumMod val="75000"/>
                    <a:lumOff val="25000"/>
                  </a:schemeClr>
                </a:solidFill>
                <a:latin typeface="微软雅黑" panose="020B0503020204020204" pitchFamily="34" charset="-122"/>
                <a:ea typeface="微软雅黑" panose="020B0503020204020204" pitchFamily="34" charset="-122"/>
              </a:defRPr>
            </a:lvl1pPr>
          </a:lstStyle>
          <a:p>
            <a:pPr lvl="0"/>
            <a:endParaRPr lang="id-ID" dirty="0"/>
          </a:p>
        </p:txBody>
      </p:sp>
      <p:sp>
        <p:nvSpPr>
          <p:cNvPr id="10" name="Rounded Rectangle 9"/>
          <p:cNvSpPr/>
          <p:nvPr userDrawn="1"/>
        </p:nvSpPr>
        <p:spPr>
          <a:xfrm>
            <a:off x="11471564" y="372774"/>
            <a:ext cx="431078" cy="298739"/>
          </a:xfrm>
          <a:prstGeom prst="roundRect">
            <a:avLst>
              <a:gd name="adj" fmla="val 50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a:solidFill>
                <a:prstClr val="white">
                  <a:lumMod val="50000"/>
                </a:prstClr>
              </a:solidFill>
            </a:endParaRPr>
          </a:p>
        </p:txBody>
      </p:sp>
      <p:sp>
        <p:nvSpPr>
          <p:cNvPr id="15" name="Slide Number Placeholder 5"/>
          <p:cNvSpPr>
            <a:spLocks noGrp="1"/>
          </p:cNvSpPr>
          <p:nvPr>
            <p:ph type="sldNum" sz="quarter" idx="12"/>
          </p:nvPr>
        </p:nvSpPr>
        <p:spPr>
          <a:xfrm>
            <a:off x="11471564" y="327460"/>
            <a:ext cx="431078" cy="389083"/>
          </a:xfrm>
        </p:spPr>
        <p:txBody>
          <a:bodyPr lIns="0" tIns="0" rIns="0" bIns="0"/>
          <a:lstStyle>
            <a:lvl1pPr algn="ctr">
              <a:defRPr sz="1000">
                <a:solidFill>
                  <a:schemeClr val="bg1">
                    <a:lumMod val="50000"/>
                  </a:schemeClr>
                </a:solidFill>
                <a:latin typeface="Lato" panose="020F0502020204030203" pitchFamily="34" charset="0"/>
              </a:defRPr>
            </a:lvl1pPr>
          </a:lstStyle>
          <a:p>
            <a:pPr>
              <a:defRPr/>
            </a:pPr>
            <a:fld id="{FCEE2C88-6C8F-484D-AF69-578F576B1F44}" type="slidenum">
              <a:rPr lang="en-US" smtClean="0">
                <a:solidFill>
                  <a:prstClr val="white">
                    <a:lumMod val="50000"/>
                  </a:prstClr>
                </a:solidFill>
              </a:rPr>
              <a:pPr>
                <a:defRPr/>
              </a:pPr>
              <a:t>‹#›</a:t>
            </a:fld>
            <a:endParaRPr lang="en-US" dirty="0">
              <a:solidFill>
                <a:prstClr val="white">
                  <a:lumMod val="50000"/>
                </a:prstClr>
              </a:solidFill>
            </a:endParaRPr>
          </a:p>
        </p:txBody>
      </p:sp>
    </p:spTree>
    <p:extLst>
      <p:ext uri="{BB962C8B-B14F-4D97-AF65-F5344CB8AC3E}">
        <p14:creationId xmlns:p14="http://schemas.microsoft.com/office/powerpoint/2010/main" val="42934267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10" name="Rounded Rectangle 9"/>
          <p:cNvSpPr/>
          <p:nvPr userDrawn="1"/>
        </p:nvSpPr>
        <p:spPr>
          <a:xfrm>
            <a:off x="11471564" y="372774"/>
            <a:ext cx="431078" cy="298739"/>
          </a:xfrm>
          <a:prstGeom prst="roundRect">
            <a:avLst>
              <a:gd name="adj" fmla="val 50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a:solidFill>
                <a:prstClr val="white">
                  <a:lumMod val="50000"/>
                </a:prstClr>
              </a:solidFill>
            </a:endParaRPr>
          </a:p>
        </p:txBody>
      </p:sp>
      <p:sp>
        <p:nvSpPr>
          <p:cNvPr id="15" name="Slide Number Placeholder 5"/>
          <p:cNvSpPr>
            <a:spLocks noGrp="1"/>
          </p:cNvSpPr>
          <p:nvPr>
            <p:ph type="sldNum" sz="quarter" idx="12"/>
          </p:nvPr>
        </p:nvSpPr>
        <p:spPr>
          <a:xfrm>
            <a:off x="11471564" y="327460"/>
            <a:ext cx="431078" cy="389083"/>
          </a:xfrm>
        </p:spPr>
        <p:txBody>
          <a:bodyPr lIns="0" tIns="0" rIns="0" bIns="0"/>
          <a:lstStyle>
            <a:lvl1pPr algn="ctr">
              <a:defRPr sz="1000">
                <a:solidFill>
                  <a:schemeClr val="bg1">
                    <a:lumMod val="50000"/>
                  </a:schemeClr>
                </a:solidFill>
                <a:latin typeface="Lato" panose="020F0502020204030203" pitchFamily="34" charset="0"/>
              </a:defRPr>
            </a:lvl1pPr>
          </a:lstStyle>
          <a:p>
            <a:pPr>
              <a:defRPr/>
            </a:pPr>
            <a:fld id="{FCEE2C88-6C8F-484D-AF69-578F576B1F44}" type="slidenum">
              <a:rPr lang="en-US" smtClean="0">
                <a:solidFill>
                  <a:prstClr val="white">
                    <a:lumMod val="50000"/>
                  </a:prstClr>
                </a:solidFill>
              </a:rPr>
              <a:pPr>
                <a:defRPr/>
              </a:pPr>
              <a:t>‹#›</a:t>
            </a:fld>
            <a:endParaRPr lang="en-US" dirty="0">
              <a:solidFill>
                <a:prstClr val="white">
                  <a:lumMod val="50000"/>
                </a:prstClr>
              </a:solidFill>
            </a:endParaRPr>
          </a:p>
        </p:txBody>
      </p:sp>
    </p:spTree>
    <p:extLst>
      <p:ext uri="{BB962C8B-B14F-4D97-AF65-F5344CB8AC3E}">
        <p14:creationId xmlns:p14="http://schemas.microsoft.com/office/powerpoint/2010/main" val="8154632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303616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slideLayout" Target="../slideLayouts/slideLayout5.xml"/><Relationship Id="rId1" Type="http://schemas.openxmlformats.org/officeDocument/2006/relationships/slideLayout" Target="../slideLayouts/slideLayout4.xml"/><Relationship Id="rId5" Type="http://schemas.openxmlformats.org/officeDocument/2006/relationships/image" Target="../media/image1.jpeg"/><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8945731"/>
      </p:ext>
    </p:extLst>
  </p:cSld>
  <p:clrMap bg1="lt1" tx1="dk1" bg2="lt2" tx2="dk2" accent1="accent1" accent2="accent2" accent3="accent3" accent4="accent4" accent5="accent5" accent6="accent6" hlink="hlink" folHlink="folHlink"/>
  <p:sldLayoutIdLst>
    <p:sldLayoutId id="2147483668" r:id="rId1"/>
    <p:sldLayoutId id="2147483673" r:id="rId2"/>
    <p:sldLayoutId id="2147483686" r:id="rId3"/>
  </p:sldLayoutIdLst>
  <p:hf hdr="0" ftr="0" dt="0"/>
  <p:txStyles>
    <p:titleStyle>
      <a:lvl1pPr algn="l" defTabSz="914400" rtl="0" eaLnBrk="1" latinLnBrk="0" hangingPunct="1">
        <a:lnSpc>
          <a:spcPct val="90000"/>
        </a:lnSpc>
        <a:spcBef>
          <a:spcPct val="0"/>
        </a:spcBef>
        <a:buNone/>
        <a:defRPr lang="en-US" sz="3000" kern="1200">
          <a:solidFill>
            <a:schemeClr val="tx1"/>
          </a:solidFill>
          <a:latin typeface="Lato" panose="020F0502020204030203"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5">
            <a:lum/>
          </a:blip>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Raleway" panose="020B0003030101060003" pitchFamily="34" charset="0"/>
              </a:defRPr>
            </a:lvl1pPr>
          </a:lstStyle>
          <a:p>
            <a:pPr>
              <a:defRPr/>
            </a:pPr>
            <a:endParaRPr 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Raleway" panose="020B0003030101060003" pitchFamily="34" charset="0"/>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Raleway" panose="020B0003030101060003" pitchFamily="34" charset="0"/>
              </a:defRPr>
            </a:lvl1pPr>
          </a:lstStyle>
          <a:p>
            <a:pPr>
              <a:defRPr/>
            </a:pPr>
            <a:fld id="{FCEE2C88-6C8F-484D-AF69-578F576B1F44}"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2225117872"/>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Lst>
  <p:hf hdr="0" ftr="0" dt="0"/>
  <p:txStyles>
    <p:titleStyle>
      <a:lvl1pPr algn="l" defTabSz="914400" rtl="0" eaLnBrk="1" latinLnBrk="0" hangingPunct="1">
        <a:lnSpc>
          <a:spcPct val="90000"/>
        </a:lnSpc>
        <a:spcBef>
          <a:spcPct val="0"/>
        </a:spcBef>
        <a:buNone/>
        <a:defRPr lang="en-US" sz="3000" kern="1200">
          <a:solidFill>
            <a:schemeClr val="tx1"/>
          </a:solidFill>
          <a:latin typeface="Lato" panose="020F0502020204030203" pitchFamily="34" charset="0"/>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hyperlink" Target="https://github.com/fxsjy/jieba" TargetMode="Externa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tiff"/><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7.tiff"/><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3"/>
          <p:cNvSpPr/>
          <p:nvPr/>
        </p:nvSpPr>
        <p:spPr>
          <a:xfrm>
            <a:off x="1959688" y="-511830"/>
            <a:ext cx="8511676" cy="791552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6" name="文本框 8"/>
          <p:cNvSpPr txBox="1"/>
          <p:nvPr/>
        </p:nvSpPr>
        <p:spPr>
          <a:xfrm>
            <a:off x="2322182" y="2936431"/>
            <a:ext cx="7786687" cy="92333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defRPr/>
            </a:pPr>
            <a:r>
              <a:rPr kumimoji="1" lang="zh-CN" altLang="en-US" sz="5400" b="1" dirty="0">
                <a:solidFill>
                  <a:schemeClr val="tx1">
                    <a:lumMod val="75000"/>
                    <a:lumOff val="25000"/>
                  </a:schemeClr>
                </a:solidFill>
                <a:cs typeface="+mn-ea"/>
                <a:sym typeface="+mn-lt"/>
              </a:rPr>
              <a:t>中文分词与</a:t>
            </a:r>
            <a:r>
              <a:rPr kumimoji="1" lang="en-US" altLang="zh-CN" sz="5400" b="1" dirty="0">
                <a:solidFill>
                  <a:schemeClr val="tx1">
                    <a:lumMod val="75000"/>
                    <a:lumOff val="25000"/>
                  </a:schemeClr>
                </a:solidFill>
                <a:cs typeface="+mn-ea"/>
                <a:sym typeface="+mn-lt"/>
              </a:rPr>
              <a:t>QA</a:t>
            </a:r>
            <a:r>
              <a:rPr kumimoji="1" lang="zh-CN" altLang="en-US" sz="5400" b="1" dirty="0">
                <a:solidFill>
                  <a:schemeClr val="tx1">
                    <a:lumMod val="75000"/>
                    <a:lumOff val="25000"/>
                  </a:schemeClr>
                </a:solidFill>
                <a:cs typeface="+mn-ea"/>
                <a:sym typeface="+mn-lt"/>
              </a:rPr>
              <a:t>服务</a:t>
            </a:r>
          </a:p>
        </p:txBody>
      </p:sp>
      <p:sp>
        <p:nvSpPr>
          <p:cNvPr id="7" name="文本框 3"/>
          <p:cNvSpPr txBox="1"/>
          <p:nvPr/>
        </p:nvSpPr>
        <p:spPr>
          <a:xfrm>
            <a:off x="3227070" y="4012218"/>
            <a:ext cx="5737860" cy="175432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CN" dirty="0">
              <a:solidFill>
                <a:schemeClr val="tx1">
                  <a:lumMod val="50000"/>
                  <a:lumOff val="50000"/>
                </a:schemeClr>
              </a:solidFill>
              <a:cs typeface="+mn-ea"/>
              <a:sym typeface="+mn-lt"/>
            </a:endParaRPr>
          </a:p>
          <a:p>
            <a:pPr algn="ctr">
              <a:defRPr/>
            </a:pPr>
            <a:r>
              <a:rPr lang="en-US" altLang="zh-CN" dirty="0" err="1">
                <a:solidFill>
                  <a:schemeClr val="tx1">
                    <a:lumMod val="50000"/>
                    <a:lumOff val="50000"/>
                  </a:schemeClr>
                </a:solidFill>
                <a:cs typeface="+mn-ea"/>
                <a:sym typeface="+mn-lt"/>
              </a:rPr>
              <a:t>Woobo</a:t>
            </a:r>
            <a:r>
              <a:rPr lang="zh-CN" altLang="en-US" dirty="0">
                <a:solidFill>
                  <a:schemeClr val="tx1">
                    <a:lumMod val="50000"/>
                    <a:lumOff val="50000"/>
                  </a:schemeClr>
                </a:solidFill>
                <a:cs typeface="+mn-ea"/>
                <a:sym typeface="+mn-lt"/>
              </a:rPr>
              <a:t>技术负责人</a:t>
            </a:r>
            <a:endParaRPr lang="en-US" altLang="zh-CN" dirty="0">
              <a:solidFill>
                <a:schemeClr val="tx1">
                  <a:lumMod val="50000"/>
                  <a:lumOff val="50000"/>
                </a:schemeClr>
              </a:solidFill>
              <a:cs typeface="+mn-ea"/>
              <a:sym typeface="+mn-lt"/>
            </a:endParaRPr>
          </a:p>
          <a:p>
            <a:pPr algn="ctr">
              <a:defRPr/>
            </a:pPr>
            <a:r>
              <a:rPr lang="zh-CN" altLang="en-US" dirty="0">
                <a:solidFill>
                  <a:schemeClr val="tx1">
                    <a:lumMod val="50000"/>
                    <a:lumOff val="50000"/>
                  </a:schemeClr>
                </a:solidFill>
                <a:cs typeface="+mn-ea"/>
                <a:sym typeface="+mn-lt"/>
              </a:rPr>
              <a:t>管恺森</a:t>
            </a:r>
            <a:endParaRPr lang="en-US" altLang="zh-CN" dirty="0">
              <a:solidFill>
                <a:schemeClr val="tx1">
                  <a:lumMod val="50000"/>
                  <a:lumOff val="50000"/>
                </a:schemeClr>
              </a:solidFill>
              <a:cs typeface="+mn-ea"/>
              <a:sym typeface="+mn-lt"/>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CN" dirty="0">
              <a:solidFill>
                <a:schemeClr val="tx1">
                  <a:lumMod val="50000"/>
                  <a:lumOff val="50000"/>
                </a:schemeClr>
              </a:solidFill>
              <a:cs typeface="+mn-ea"/>
              <a:sym typeface="+mn-lt"/>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dirty="0">
                <a:solidFill>
                  <a:schemeClr val="tx1">
                    <a:lumMod val="50000"/>
                    <a:lumOff val="50000"/>
                  </a:schemeClr>
                </a:solidFill>
                <a:cs typeface="+mn-ea"/>
                <a:sym typeface="+mn-lt"/>
              </a:rPr>
              <a:t>手机</a:t>
            </a:r>
            <a:r>
              <a:rPr lang="en-US" altLang="zh-CN" dirty="0">
                <a:solidFill>
                  <a:schemeClr val="tx1">
                    <a:lumMod val="50000"/>
                    <a:lumOff val="50000"/>
                  </a:schemeClr>
                </a:solidFill>
                <a:cs typeface="+mn-ea"/>
                <a:sym typeface="+mn-lt"/>
              </a:rPr>
              <a:t>/</a:t>
            </a:r>
            <a:r>
              <a:rPr lang="zh-CN" altLang="en-US" dirty="0">
                <a:solidFill>
                  <a:schemeClr val="tx1">
                    <a:lumMod val="50000"/>
                    <a:lumOff val="50000"/>
                  </a:schemeClr>
                </a:solidFill>
                <a:cs typeface="+mn-ea"/>
                <a:sym typeface="+mn-lt"/>
              </a:rPr>
              <a:t>微信：</a:t>
            </a:r>
            <a:r>
              <a:rPr lang="en-US" altLang="zh-CN" dirty="0">
                <a:solidFill>
                  <a:schemeClr val="tx1">
                    <a:lumMod val="50000"/>
                    <a:lumOff val="50000"/>
                  </a:schemeClr>
                </a:solidFill>
                <a:cs typeface="+mn-ea"/>
                <a:sym typeface="+mn-lt"/>
              </a:rPr>
              <a:t>15210560454</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CN" dirty="0">
              <a:solidFill>
                <a:schemeClr val="tx1">
                  <a:lumMod val="50000"/>
                  <a:lumOff val="50000"/>
                </a:schemeClr>
              </a:solidFill>
              <a:cs typeface="+mn-ea"/>
              <a:sym typeface="+mn-lt"/>
            </a:endParaRPr>
          </a:p>
        </p:txBody>
      </p:sp>
      <p:sp>
        <p:nvSpPr>
          <p:cNvPr id="8" name="椭圆 7"/>
          <p:cNvSpPr/>
          <p:nvPr/>
        </p:nvSpPr>
        <p:spPr>
          <a:xfrm>
            <a:off x="1588485" y="-1160759"/>
            <a:ext cx="9254082" cy="9213378"/>
          </a:xfrm>
          <a:prstGeom prst="ellipse">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nvGrpSpPr>
          <p:cNvPr id="9" name="组合 8"/>
          <p:cNvGrpSpPr/>
          <p:nvPr/>
        </p:nvGrpSpPr>
        <p:grpSpPr>
          <a:xfrm>
            <a:off x="2063111" y="930360"/>
            <a:ext cx="8065769" cy="5446338"/>
            <a:chOff x="2063111" y="930360"/>
            <a:chExt cx="8065769" cy="5446338"/>
          </a:xfrm>
        </p:grpSpPr>
        <p:sp>
          <p:nvSpPr>
            <p:cNvPr id="10" name="椭圆 9"/>
            <p:cNvSpPr/>
            <p:nvPr/>
          </p:nvSpPr>
          <p:spPr>
            <a:xfrm>
              <a:off x="2063111" y="930360"/>
              <a:ext cx="340938" cy="340938"/>
            </a:xfrm>
            <a:prstGeom prst="ellipse">
              <a:avLst/>
            </a:prstGeom>
            <a:solidFill>
              <a:srgbClr val="F23B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1" name="椭圆 10"/>
            <p:cNvSpPr/>
            <p:nvPr/>
          </p:nvSpPr>
          <p:spPr>
            <a:xfrm>
              <a:off x="9787942" y="6035760"/>
              <a:ext cx="340938" cy="340938"/>
            </a:xfrm>
            <a:prstGeom prst="ellipse">
              <a:avLst/>
            </a:prstGeom>
            <a:solidFill>
              <a:srgbClr val="F23B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sp>
        <p:nvSpPr>
          <p:cNvPr id="12" name="自由: 形状 34"/>
          <p:cNvSpPr/>
          <p:nvPr/>
        </p:nvSpPr>
        <p:spPr>
          <a:xfrm rot="2700000">
            <a:off x="6145376" y="5876946"/>
            <a:ext cx="140300" cy="140300"/>
          </a:xfrm>
          <a:custGeom>
            <a:avLst/>
            <a:gdLst>
              <a:gd name="connsiteX0" fmla="*/ 75778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749181 h 914400"/>
              <a:gd name="connsiteX5" fmla="*/ 757780 w 914400"/>
              <a:gd name="connsiteY5" fmla="*/ 749181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 h="914400">
                <a:moveTo>
                  <a:pt x="757780" y="0"/>
                </a:moveTo>
                <a:lnTo>
                  <a:pt x="914400" y="0"/>
                </a:lnTo>
                <a:lnTo>
                  <a:pt x="914400" y="914400"/>
                </a:lnTo>
                <a:lnTo>
                  <a:pt x="0" y="914400"/>
                </a:lnTo>
                <a:lnTo>
                  <a:pt x="0" y="749181"/>
                </a:lnTo>
                <a:lnTo>
                  <a:pt x="757780" y="74918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pic>
        <p:nvPicPr>
          <p:cNvPr id="3" name="图片 2">
            <a:extLst>
              <a:ext uri="{FF2B5EF4-FFF2-40B4-BE49-F238E27FC236}">
                <a16:creationId xmlns:a16="http://schemas.microsoft.com/office/drawing/2014/main" id="{FCB364C5-D6CF-9B43-A96A-21E89AD15E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62971" y="1126274"/>
            <a:ext cx="1083749" cy="957907"/>
          </a:xfrm>
          <a:prstGeom prst="rect">
            <a:avLst/>
          </a:prstGeom>
        </p:spPr>
      </p:pic>
      <p:pic>
        <p:nvPicPr>
          <p:cNvPr id="14" name="图片 13">
            <a:extLst>
              <a:ext uri="{FF2B5EF4-FFF2-40B4-BE49-F238E27FC236}">
                <a16:creationId xmlns:a16="http://schemas.microsoft.com/office/drawing/2014/main" id="{6419BD77-BFC0-3443-91B0-99FD7FB494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6015" y="875286"/>
            <a:ext cx="1494461" cy="1494461"/>
          </a:xfrm>
          <a:prstGeom prst="rect">
            <a:avLst/>
          </a:prstGeom>
        </p:spPr>
      </p:pic>
      <p:sp>
        <p:nvSpPr>
          <p:cNvPr id="15" name="文本框 8">
            <a:extLst>
              <a:ext uri="{FF2B5EF4-FFF2-40B4-BE49-F238E27FC236}">
                <a16:creationId xmlns:a16="http://schemas.microsoft.com/office/drawing/2014/main" id="{2E129829-93F8-8641-8792-C44230E44203}"/>
              </a:ext>
            </a:extLst>
          </p:cNvPr>
          <p:cNvSpPr txBox="1"/>
          <p:nvPr/>
        </p:nvSpPr>
        <p:spPr>
          <a:xfrm>
            <a:off x="5839281" y="1160851"/>
            <a:ext cx="752487" cy="92333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defRPr/>
            </a:pPr>
            <a:r>
              <a:rPr kumimoji="1" lang="en-US" altLang="zh-CN" sz="5400" b="1" dirty="0">
                <a:solidFill>
                  <a:schemeClr val="tx1">
                    <a:lumMod val="75000"/>
                    <a:lumOff val="25000"/>
                  </a:schemeClr>
                </a:solidFill>
                <a:cs typeface="+mn-ea"/>
                <a:sym typeface="+mn-lt"/>
              </a:rPr>
              <a:t>×</a:t>
            </a:r>
            <a:endParaRPr kumimoji="1" lang="zh-CN" altLang="en-US" sz="5400" b="1" dirty="0">
              <a:solidFill>
                <a:schemeClr val="tx1">
                  <a:lumMod val="75000"/>
                  <a:lumOff val="25000"/>
                </a:schemeClr>
              </a:solidFill>
              <a:cs typeface="+mn-ea"/>
              <a:sym typeface="+mn-lt"/>
            </a:endParaRPr>
          </a:p>
        </p:txBody>
      </p:sp>
      <p:sp>
        <p:nvSpPr>
          <p:cNvPr id="13" name="文本框 8">
            <a:extLst>
              <a:ext uri="{FF2B5EF4-FFF2-40B4-BE49-F238E27FC236}">
                <a16:creationId xmlns:a16="http://schemas.microsoft.com/office/drawing/2014/main" id="{502B0F1A-CA4A-5140-A124-CB0DB39678EC}"/>
              </a:ext>
            </a:extLst>
          </p:cNvPr>
          <p:cNvSpPr txBox="1"/>
          <p:nvPr/>
        </p:nvSpPr>
        <p:spPr>
          <a:xfrm>
            <a:off x="2631057" y="2561910"/>
            <a:ext cx="7477812" cy="4001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defRPr/>
            </a:pPr>
            <a:r>
              <a:rPr kumimoji="1" lang="en-US" altLang="zh-CN" sz="2000" dirty="0">
                <a:solidFill>
                  <a:schemeClr val="tx1">
                    <a:lumMod val="75000"/>
                    <a:lumOff val="25000"/>
                  </a:schemeClr>
                </a:solidFill>
                <a:cs typeface="+mn-ea"/>
                <a:sym typeface="+mn-lt"/>
              </a:rPr>
              <a:t>NLP</a:t>
            </a:r>
            <a:r>
              <a:rPr kumimoji="1" lang="zh-CN" altLang="en-US" sz="2000" dirty="0">
                <a:solidFill>
                  <a:schemeClr val="tx1">
                    <a:lumMod val="75000"/>
                    <a:lumOff val="25000"/>
                  </a:schemeClr>
                </a:solidFill>
                <a:cs typeface="+mn-ea"/>
                <a:sym typeface="+mn-lt"/>
              </a:rPr>
              <a:t>入门系列</a:t>
            </a:r>
            <a:r>
              <a:rPr kumimoji="1" lang="en-US" altLang="zh-CN" sz="2000" dirty="0">
                <a:solidFill>
                  <a:schemeClr val="tx1">
                    <a:lumMod val="75000"/>
                    <a:lumOff val="25000"/>
                  </a:schemeClr>
                </a:solidFill>
                <a:cs typeface="+mn-ea"/>
                <a:sym typeface="+mn-lt"/>
              </a:rPr>
              <a:t>02——</a:t>
            </a:r>
            <a:endParaRPr kumimoji="1" lang="zh-CN" altLang="en-US" sz="2000" dirty="0">
              <a:solidFill>
                <a:schemeClr val="tx1">
                  <a:lumMod val="75000"/>
                  <a:lumOff val="25000"/>
                </a:schemeClr>
              </a:solidFill>
              <a:cs typeface="+mn-ea"/>
              <a:sym typeface="+mn-lt"/>
            </a:endParaRPr>
          </a:p>
        </p:txBody>
      </p:sp>
      <p:pic>
        <p:nvPicPr>
          <p:cNvPr id="2" name="图片 1">
            <a:extLst>
              <a:ext uri="{FF2B5EF4-FFF2-40B4-BE49-F238E27FC236}">
                <a16:creationId xmlns:a16="http://schemas.microsoft.com/office/drawing/2014/main" id="{3AA7CEF7-7E1C-B849-9A5E-0278F2D0B104}"/>
              </a:ext>
            </a:extLst>
          </p:cNvPr>
          <p:cNvPicPr>
            <a:picLocks noChangeAspect="1"/>
          </p:cNvPicPr>
          <p:nvPr/>
        </p:nvPicPr>
        <p:blipFill rotWithShape="1">
          <a:blip r:embed="rId4"/>
          <a:srcRect l="11772" t="26363" r="12040" b="15658"/>
          <a:stretch/>
        </p:blipFill>
        <p:spPr>
          <a:xfrm>
            <a:off x="5858120" y="5577769"/>
            <a:ext cx="926299" cy="937070"/>
          </a:xfrm>
          <a:prstGeom prst="rect">
            <a:avLst/>
          </a:prstGeom>
        </p:spPr>
      </p:pic>
    </p:spTree>
    <p:extLst>
      <p:ext uri="{BB962C8B-B14F-4D97-AF65-F5344CB8AC3E}">
        <p14:creationId xmlns:p14="http://schemas.microsoft.com/office/powerpoint/2010/main" val="2613030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accel="50000" decel="50000" fill="hold" nodeType="withEffect">
                                  <p:stCondLst>
                                    <p:cond delay="0"/>
                                  </p:stCondLst>
                                  <p:childTnLst>
                                    <p:animRot by="10800000">
                                      <p:cBhvr>
                                        <p:cTn id="6" dur="2000" fill="hold"/>
                                        <p:tgtEl>
                                          <p:spTgt spid="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中文分词</a:t>
            </a: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10</a:t>
            </a:fld>
            <a:endParaRPr lang="en-US" dirty="0">
              <a:latin typeface="+mn-lt"/>
              <a:cs typeface="+mn-ea"/>
              <a:sym typeface="+mn-lt"/>
            </a:endParaRPr>
          </a:p>
        </p:txBody>
      </p:sp>
      <p:pic>
        <p:nvPicPr>
          <p:cNvPr id="9" name="图片 8">
            <a:extLst>
              <a:ext uri="{FF2B5EF4-FFF2-40B4-BE49-F238E27FC236}">
                <a16:creationId xmlns:a16="http://schemas.microsoft.com/office/drawing/2014/main" id="{9E8A5D13-E8F4-A74C-B607-716DA7AC16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7918" y="1632720"/>
            <a:ext cx="1080000" cy="1080000"/>
          </a:xfrm>
          <a:prstGeom prst="rect">
            <a:avLst/>
          </a:prstGeom>
        </p:spPr>
      </p:pic>
      <p:pic>
        <p:nvPicPr>
          <p:cNvPr id="11" name="图片 10">
            <a:extLst>
              <a:ext uri="{FF2B5EF4-FFF2-40B4-BE49-F238E27FC236}">
                <a16:creationId xmlns:a16="http://schemas.microsoft.com/office/drawing/2014/main" id="{C46C6430-DF3E-5D45-B19C-A5544F9136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4082" y="1632720"/>
            <a:ext cx="1080000" cy="1080000"/>
          </a:xfrm>
          <a:prstGeom prst="rect">
            <a:avLst/>
          </a:prstGeom>
        </p:spPr>
      </p:pic>
      <p:sp>
        <p:nvSpPr>
          <p:cNvPr id="13" name="Rectangle 48">
            <a:extLst>
              <a:ext uri="{FF2B5EF4-FFF2-40B4-BE49-F238E27FC236}">
                <a16:creationId xmlns:a16="http://schemas.microsoft.com/office/drawing/2014/main" id="{9D88676B-8D1E-244A-B39B-E7F82798320A}"/>
              </a:ext>
            </a:extLst>
          </p:cNvPr>
          <p:cNvSpPr/>
          <p:nvPr/>
        </p:nvSpPr>
        <p:spPr>
          <a:xfrm>
            <a:off x="227330" y="3458289"/>
            <a:ext cx="5461175" cy="499560"/>
          </a:xfrm>
          <a:prstGeom prst="rect">
            <a:avLst/>
          </a:prstGeom>
        </p:spPr>
        <p:txBody>
          <a:bodyPr wrap="square">
            <a:spAutoFit/>
          </a:bodyPr>
          <a:lstStyle/>
          <a:p>
            <a:pPr algn="ctr">
              <a:lnSpc>
                <a:spcPct val="150000"/>
              </a:lnSpc>
            </a:pPr>
            <a:r>
              <a:rPr lang="en-US" altLang="zh-CN" sz="2000" b="1" dirty="0">
                <a:solidFill>
                  <a:schemeClr val="tx1">
                    <a:lumMod val="65000"/>
                    <a:lumOff val="35000"/>
                  </a:schemeClr>
                </a:solidFill>
                <a:cs typeface="+mn-ea"/>
                <a:sym typeface="+mn-lt"/>
              </a:rPr>
              <a:t>John likes to watch football games. </a:t>
            </a:r>
          </a:p>
        </p:txBody>
      </p:sp>
      <p:sp>
        <p:nvSpPr>
          <p:cNvPr id="14" name="Rectangle 48">
            <a:extLst>
              <a:ext uri="{FF2B5EF4-FFF2-40B4-BE49-F238E27FC236}">
                <a16:creationId xmlns:a16="http://schemas.microsoft.com/office/drawing/2014/main" id="{576ACF7E-3D70-BD4F-94F1-BE81D3F74C96}"/>
              </a:ext>
            </a:extLst>
          </p:cNvPr>
          <p:cNvSpPr/>
          <p:nvPr/>
        </p:nvSpPr>
        <p:spPr>
          <a:xfrm>
            <a:off x="7745655" y="3457421"/>
            <a:ext cx="2976853" cy="499560"/>
          </a:xfrm>
          <a:prstGeom prst="rect">
            <a:avLst/>
          </a:prstGeom>
        </p:spPr>
        <p:txBody>
          <a:bodyPr wrap="square">
            <a:spAutoFit/>
          </a:bodyPr>
          <a:lstStyle/>
          <a:p>
            <a:pPr algn="ctr">
              <a:lnSpc>
                <a:spcPct val="150000"/>
              </a:lnSpc>
            </a:pPr>
            <a:r>
              <a:rPr lang="zh-CN" altLang="en-US" sz="2000" b="1" dirty="0">
                <a:solidFill>
                  <a:schemeClr val="tx1">
                    <a:lumMod val="65000"/>
                    <a:lumOff val="35000"/>
                  </a:schemeClr>
                </a:solidFill>
                <a:cs typeface="+mn-ea"/>
                <a:sym typeface="+mn-lt"/>
              </a:rPr>
              <a:t>张三喜欢看足球比赛</a:t>
            </a: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1010008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中文分词</a:t>
            </a: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11</a:t>
            </a:fld>
            <a:endParaRPr lang="en-US" dirty="0">
              <a:latin typeface="+mn-lt"/>
              <a:cs typeface="+mn-ea"/>
              <a:sym typeface="+mn-lt"/>
            </a:endParaRPr>
          </a:p>
        </p:txBody>
      </p:sp>
      <p:pic>
        <p:nvPicPr>
          <p:cNvPr id="9" name="图片 8">
            <a:extLst>
              <a:ext uri="{FF2B5EF4-FFF2-40B4-BE49-F238E27FC236}">
                <a16:creationId xmlns:a16="http://schemas.microsoft.com/office/drawing/2014/main" id="{9E8A5D13-E8F4-A74C-B607-716DA7AC16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7918" y="1632720"/>
            <a:ext cx="1080000" cy="1080000"/>
          </a:xfrm>
          <a:prstGeom prst="rect">
            <a:avLst/>
          </a:prstGeom>
        </p:spPr>
      </p:pic>
      <p:pic>
        <p:nvPicPr>
          <p:cNvPr id="11" name="图片 10">
            <a:extLst>
              <a:ext uri="{FF2B5EF4-FFF2-40B4-BE49-F238E27FC236}">
                <a16:creationId xmlns:a16="http://schemas.microsoft.com/office/drawing/2014/main" id="{C46C6430-DF3E-5D45-B19C-A5544F9136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4082" y="1632720"/>
            <a:ext cx="1080000" cy="1080000"/>
          </a:xfrm>
          <a:prstGeom prst="rect">
            <a:avLst/>
          </a:prstGeom>
        </p:spPr>
      </p:pic>
      <p:sp>
        <p:nvSpPr>
          <p:cNvPr id="13" name="Rectangle 48">
            <a:extLst>
              <a:ext uri="{FF2B5EF4-FFF2-40B4-BE49-F238E27FC236}">
                <a16:creationId xmlns:a16="http://schemas.microsoft.com/office/drawing/2014/main" id="{9D88676B-8D1E-244A-B39B-E7F82798320A}"/>
              </a:ext>
            </a:extLst>
          </p:cNvPr>
          <p:cNvSpPr/>
          <p:nvPr/>
        </p:nvSpPr>
        <p:spPr>
          <a:xfrm>
            <a:off x="227330" y="3458289"/>
            <a:ext cx="5461175" cy="499560"/>
          </a:xfrm>
          <a:prstGeom prst="rect">
            <a:avLst/>
          </a:prstGeom>
        </p:spPr>
        <p:txBody>
          <a:bodyPr wrap="square">
            <a:spAutoFit/>
          </a:bodyPr>
          <a:lstStyle/>
          <a:p>
            <a:pPr algn="ctr">
              <a:lnSpc>
                <a:spcPct val="150000"/>
              </a:lnSpc>
            </a:pPr>
            <a:r>
              <a:rPr lang="en-US" altLang="zh-CN" sz="2000" b="1" dirty="0">
                <a:solidFill>
                  <a:schemeClr val="tx1">
                    <a:lumMod val="65000"/>
                    <a:lumOff val="35000"/>
                  </a:schemeClr>
                </a:solidFill>
                <a:cs typeface="+mn-ea"/>
                <a:sym typeface="+mn-lt"/>
              </a:rPr>
              <a:t>John likes to watch football games. </a:t>
            </a:r>
          </a:p>
        </p:txBody>
      </p:sp>
      <p:sp>
        <p:nvSpPr>
          <p:cNvPr id="14" name="Rectangle 48">
            <a:extLst>
              <a:ext uri="{FF2B5EF4-FFF2-40B4-BE49-F238E27FC236}">
                <a16:creationId xmlns:a16="http://schemas.microsoft.com/office/drawing/2014/main" id="{576ACF7E-3D70-BD4F-94F1-BE81D3F74C96}"/>
              </a:ext>
            </a:extLst>
          </p:cNvPr>
          <p:cNvSpPr/>
          <p:nvPr/>
        </p:nvSpPr>
        <p:spPr>
          <a:xfrm>
            <a:off x="7745655" y="3457421"/>
            <a:ext cx="2976853" cy="499560"/>
          </a:xfrm>
          <a:prstGeom prst="rect">
            <a:avLst/>
          </a:prstGeom>
        </p:spPr>
        <p:txBody>
          <a:bodyPr wrap="square">
            <a:spAutoFit/>
          </a:bodyPr>
          <a:lstStyle/>
          <a:p>
            <a:pPr algn="ctr">
              <a:lnSpc>
                <a:spcPct val="150000"/>
              </a:lnSpc>
            </a:pPr>
            <a:r>
              <a:rPr lang="zh-CN" altLang="en-US" sz="2000" b="1" dirty="0">
                <a:solidFill>
                  <a:schemeClr val="tx1">
                    <a:lumMod val="65000"/>
                    <a:lumOff val="35000"/>
                  </a:schemeClr>
                </a:solidFill>
                <a:cs typeface="+mn-ea"/>
                <a:sym typeface="+mn-lt"/>
              </a:rPr>
              <a:t>张三喜欢看足球比赛</a:t>
            </a:r>
            <a:endParaRPr lang="en-US" altLang="zh-CN" sz="2000" b="1" dirty="0">
              <a:solidFill>
                <a:schemeClr val="tx1">
                  <a:lumMod val="65000"/>
                  <a:lumOff val="35000"/>
                </a:schemeClr>
              </a:solidFill>
              <a:cs typeface="+mn-ea"/>
              <a:sym typeface="+mn-lt"/>
            </a:endParaRPr>
          </a:p>
        </p:txBody>
      </p:sp>
      <p:sp>
        <p:nvSpPr>
          <p:cNvPr id="8" name="Rectangle 48">
            <a:extLst>
              <a:ext uri="{FF2B5EF4-FFF2-40B4-BE49-F238E27FC236}">
                <a16:creationId xmlns:a16="http://schemas.microsoft.com/office/drawing/2014/main" id="{47ACEC52-0F9D-A544-9DA1-10708E7ADF83}"/>
              </a:ext>
            </a:extLst>
          </p:cNvPr>
          <p:cNvSpPr/>
          <p:nvPr/>
        </p:nvSpPr>
        <p:spPr>
          <a:xfrm>
            <a:off x="227329" y="4560318"/>
            <a:ext cx="5461175" cy="961225"/>
          </a:xfrm>
          <a:prstGeom prst="rect">
            <a:avLst/>
          </a:prstGeom>
        </p:spPr>
        <p:txBody>
          <a:bodyPr wrap="square">
            <a:spAutoFit/>
          </a:bodyPr>
          <a:lstStyle/>
          <a:p>
            <a:pPr algn="ctr">
              <a:lnSpc>
                <a:spcPct val="150000"/>
              </a:lnSpc>
            </a:pPr>
            <a:r>
              <a:rPr lang="en-US" altLang="zh-CN" sz="2000" b="1" dirty="0">
                <a:solidFill>
                  <a:schemeClr val="tx1">
                    <a:lumMod val="65000"/>
                    <a:lumOff val="35000"/>
                  </a:schemeClr>
                </a:solidFill>
                <a:cs typeface="+mn-ea"/>
                <a:sym typeface="+mn-lt"/>
              </a:rPr>
              <a:t>John </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likes</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 to</a:t>
            </a:r>
          </a:p>
          <a:p>
            <a:pPr algn="ctr">
              <a:lnSpc>
                <a:spcPct val="150000"/>
              </a:lnSpc>
            </a:pPr>
            <a:r>
              <a:rPr lang="en-US" altLang="zh-CN" sz="2000" b="1" dirty="0">
                <a:solidFill>
                  <a:schemeClr val="tx1">
                    <a:lumMod val="65000"/>
                    <a:lumOff val="35000"/>
                  </a:schemeClr>
                </a:solidFill>
                <a:cs typeface="+mn-ea"/>
                <a:sym typeface="+mn-lt"/>
              </a:rPr>
              <a:t> </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watch </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football</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 games. </a:t>
            </a:r>
          </a:p>
        </p:txBody>
      </p:sp>
      <p:cxnSp>
        <p:nvCxnSpPr>
          <p:cNvPr id="4" name="直线箭头连接符 3">
            <a:extLst>
              <a:ext uri="{FF2B5EF4-FFF2-40B4-BE49-F238E27FC236}">
                <a16:creationId xmlns:a16="http://schemas.microsoft.com/office/drawing/2014/main" id="{2A401006-DF82-B747-87E1-DB25089D6FD5}"/>
              </a:ext>
            </a:extLst>
          </p:cNvPr>
          <p:cNvCxnSpPr>
            <a:stCxn id="13" idx="2"/>
            <a:endCxn id="8" idx="0"/>
          </p:cNvCxnSpPr>
          <p:nvPr/>
        </p:nvCxnSpPr>
        <p:spPr>
          <a:xfrm flipH="1">
            <a:off x="2957917" y="3957849"/>
            <a:ext cx="1" cy="602469"/>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2" name="Rectangle 48">
            <a:extLst>
              <a:ext uri="{FF2B5EF4-FFF2-40B4-BE49-F238E27FC236}">
                <a16:creationId xmlns:a16="http://schemas.microsoft.com/office/drawing/2014/main" id="{EE7B4BF0-0B63-8741-AA75-5EF42C0A546F}"/>
              </a:ext>
            </a:extLst>
          </p:cNvPr>
          <p:cNvSpPr/>
          <p:nvPr/>
        </p:nvSpPr>
        <p:spPr>
          <a:xfrm>
            <a:off x="6518836" y="4560318"/>
            <a:ext cx="2453633" cy="961225"/>
          </a:xfrm>
          <a:prstGeom prst="rect">
            <a:avLst/>
          </a:prstGeom>
        </p:spPr>
        <p:txBody>
          <a:bodyPr wrap="square">
            <a:spAutoFit/>
          </a:bodyPr>
          <a:lstStyle/>
          <a:p>
            <a:pPr algn="ctr">
              <a:lnSpc>
                <a:spcPct val="150000"/>
              </a:lnSpc>
            </a:pPr>
            <a:r>
              <a:rPr lang="zh-CN" altLang="en-US" sz="2000" b="1" dirty="0">
                <a:solidFill>
                  <a:schemeClr val="tx1">
                    <a:lumMod val="65000"/>
                    <a:lumOff val="35000"/>
                  </a:schemeClr>
                </a:solidFill>
                <a:cs typeface="+mn-ea"/>
                <a:sym typeface="+mn-lt"/>
              </a:rPr>
              <a:t>张   三   喜   欢   </a:t>
            </a:r>
            <a:endParaRPr lang="en-US" altLang="zh-CN" sz="2000" b="1" dirty="0">
              <a:solidFill>
                <a:schemeClr val="tx1">
                  <a:lumMod val="65000"/>
                  <a:lumOff val="35000"/>
                </a:schemeClr>
              </a:solidFill>
              <a:cs typeface="+mn-ea"/>
              <a:sym typeface="+mn-lt"/>
            </a:endParaRPr>
          </a:p>
          <a:p>
            <a:pPr algn="ctr">
              <a:lnSpc>
                <a:spcPct val="150000"/>
              </a:lnSpc>
            </a:pPr>
            <a:r>
              <a:rPr lang="zh-CN" altLang="en-US" sz="2000" b="1" dirty="0">
                <a:solidFill>
                  <a:schemeClr val="tx1">
                    <a:lumMod val="65000"/>
                    <a:lumOff val="35000"/>
                  </a:schemeClr>
                </a:solidFill>
                <a:cs typeface="+mn-ea"/>
                <a:sym typeface="+mn-lt"/>
              </a:rPr>
              <a:t>看   足   球   比   赛</a:t>
            </a:r>
            <a:endParaRPr lang="en-US" altLang="zh-CN" sz="2000" b="1" dirty="0">
              <a:solidFill>
                <a:schemeClr val="tx1">
                  <a:lumMod val="65000"/>
                  <a:lumOff val="35000"/>
                </a:schemeClr>
              </a:solidFill>
              <a:cs typeface="+mn-ea"/>
              <a:sym typeface="+mn-lt"/>
            </a:endParaRPr>
          </a:p>
        </p:txBody>
      </p:sp>
      <p:cxnSp>
        <p:nvCxnSpPr>
          <p:cNvPr id="15" name="直线箭头连接符 14">
            <a:extLst>
              <a:ext uri="{FF2B5EF4-FFF2-40B4-BE49-F238E27FC236}">
                <a16:creationId xmlns:a16="http://schemas.microsoft.com/office/drawing/2014/main" id="{7974675F-A407-0047-B9B1-FFBDE9F17ED6}"/>
              </a:ext>
            </a:extLst>
          </p:cNvPr>
          <p:cNvCxnSpPr>
            <a:cxnSpLocks/>
            <a:endCxn id="12" idx="0"/>
          </p:cNvCxnSpPr>
          <p:nvPr/>
        </p:nvCxnSpPr>
        <p:spPr>
          <a:xfrm flipH="1">
            <a:off x="7745653" y="3957849"/>
            <a:ext cx="1488430" cy="602469"/>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6" name="Rectangle 48">
            <a:extLst>
              <a:ext uri="{FF2B5EF4-FFF2-40B4-BE49-F238E27FC236}">
                <a16:creationId xmlns:a16="http://schemas.microsoft.com/office/drawing/2014/main" id="{2F49AEC4-3E2C-6C41-A5CD-EB10862813C1}"/>
              </a:ext>
            </a:extLst>
          </p:cNvPr>
          <p:cNvSpPr/>
          <p:nvPr/>
        </p:nvSpPr>
        <p:spPr>
          <a:xfrm>
            <a:off x="9802801" y="4560318"/>
            <a:ext cx="2006640" cy="961225"/>
          </a:xfrm>
          <a:prstGeom prst="rect">
            <a:avLst/>
          </a:prstGeom>
        </p:spPr>
        <p:txBody>
          <a:bodyPr wrap="square">
            <a:spAutoFit/>
          </a:bodyPr>
          <a:lstStyle/>
          <a:p>
            <a:pPr algn="ctr">
              <a:lnSpc>
                <a:spcPct val="150000"/>
              </a:lnSpc>
            </a:pPr>
            <a:r>
              <a:rPr lang="zh-CN" altLang="en-US" sz="2000" b="1" dirty="0">
                <a:solidFill>
                  <a:schemeClr val="tx1">
                    <a:lumMod val="65000"/>
                    <a:lumOff val="35000"/>
                  </a:schemeClr>
                </a:solidFill>
                <a:cs typeface="+mn-ea"/>
                <a:sym typeface="+mn-lt"/>
              </a:rPr>
              <a:t>张三   喜欢   看   足球   比赛</a:t>
            </a:r>
            <a:endParaRPr lang="en-US" altLang="zh-CN" sz="2000" b="1" dirty="0">
              <a:solidFill>
                <a:schemeClr val="tx1">
                  <a:lumMod val="65000"/>
                  <a:lumOff val="35000"/>
                </a:schemeClr>
              </a:solidFill>
              <a:cs typeface="+mn-ea"/>
              <a:sym typeface="+mn-lt"/>
            </a:endParaRPr>
          </a:p>
        </p:txBody>
      </p:sp>
      <p:cxnSp>
        <p:nvCxnSpPr>
          <p:cNvPr id="17" name="直线箭头连接符 16">
            <a:extLst>
              <a:ext uri="{FF2B5EF4-FFF2-40B4-BE49-F238E27FC236}">
                <a16:creationId xmlns:a16="http://schemas.microsoft.com/office/drawing/2014/main" id="{6A151928-0132-6141-8A18-1C1926B8B9E8}"/>
              </a:ext>
            </a:extLst>
          </p:cNvPr>
          <p:cNvCxnSpPr>
            <a:cxnSpLocks/>
            <a:stCxn id="14" idx="2"/>
            <a:endCxn id="16" idx="0"/>
          </p:cNvCxnSpPr>
          <p:nvPr/>
        </p:nvCxnSpPr>
        <p:spPr>
          <a:xfrm>
            <a:off x="9234082" y="3956981"/>
            <a:ext cx="1572039" cy="60333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8" name="矩形 17">
            <a:extLst>
              <a:ext uri="{FF2B5EF4-FFF2-40B4-BE49-F238E27FC236}">
                <a16:creationId xmlns:a16="http://schemas.microsoft.com/office/drawing/2014/main" id="{C4F4A5A5-8683-B247-8B84-F9F035D79547}"/>
              </a:ext>
            </a:extLst>
          </p:cNvPr>
          <p:cNvSpPr/>
          <p:nvPr/>
        </p:nvSpPr>
        <p:spPr>
          <a:xfrm>
            <a:off x="10944661" y="4375652"/>
            <a:ext cx="346570" cy="369332"/>
          </a:xfrm>
          <a:prstGeom prst="rect">
            <a:avLst/>
          </a:prstGeom>
        </p:spPr>
        <p:txBody>
          <a:bodyPr wrap="none">
            <a:spAutoFit/>
          </a:bodyPr>
          <a:lstStyle/>
          <a:p>
            <a:r>
              <a:rPr lang="en-US" altLang="zh-CN" b="1" dirty="0">
                <a:solidFill>
                  <a:srgbClr val="FF0000"/>
                </a:solidFill>
                <a:cs typeface="+mn-ea"/>
                <a:sym typeface="+mn-lt"/>
              </a:rPr>
              <a:t>√</a:t>
            </a:r>
            <a:endParaRPr lang="zh-CN" altLang="en-US" dirty="0">
              <a:solidFill>
                <a:srgbClr val="FF0000"/>
              </a:solidFill>
            </a:endParaRPr>
          </a:p>
        </p:txBody>
      </p:sp>
      <p:sp>
        <p:nvSpPr>
          <p:cNvPr id="20" name="矩形 19">
            <a:extLst>
              <a:ext uri="{FF2B5EF4-FFF2-40B4-BE49-F238E27FC236}">
                <a16:creationId xmlns:a16="http://schemas.microsoft.com/office/drawing/2014/main" id="{CDC9F5D4-2F4E-3648-845B-635A5328819B}"/>
              </a:ext>
            </a:extLst>
          </p:cNvPr>
          <p:cNvSpPr/>
          <p:nvPr/>
        </p:nvSpPr>
        <p:spPr>
          <a:xfrm>
            <a:off x="7280796" y="4375652"/>
            <a:ext cx="360996" cy="369332"/>
          </a:xfrm>
          <a:prstGeom prst="rect">
            <a:avLst/>
          </a:prstGeom>
        </p:spPr>
        <p:txBody>
          <a:bodyPr wrap="none">
            <a:spAutoFit/>
          </a:bodyPr>
          <a:lstStyle/>
          <a:p>
            <a:r>
              <a:rPr lang="en-US" altLang="zh-CN" b="1" dirty="0">
                <a:solidFill>
                  <a:srgbClr val="FF0000"/>
                </a:solidFill>
                <a:cs typeface="+mn-ea"/>
                <a:sym typeface="+mn-lt"/>
              </a:rPr>
              <a:t>×</a:t>
            </a:r>
            <a:endParaRPr lang="zh-CN" altLang="en-US" dirty="0">
              <a:solidFill>
                <a:srgbClr val="FF0000"/>
              </a:solidFill>
            </a:endParaRPr>
          </a:p>
        </p:txBody>
      </p:sp>
      <p:sp>
        <p:nvSpPr>
          <p:cNvPr id="3" name="矩形 2">
            <a:extLst>
              <a:ext uri="{FF2B5EF4-FFF2-40B4-BE49-F238E27FC236}">
                <a16:creationId xmlns:a16="http://schemas.microsoft.com/office/drawing/2014/main" id="{EAFB9E86-12F0-114A-B7DD-7D7C70A7FAB6}"/>
              </a:ext>
            </a:extLst>
          </p:cNvPr>
          <p:cNvSpPr/>
          <p:nvPr/>
        </p:nvSpPr>
        <p:spPr>
          <a:xfrm>
            <a:off x="1596004" y="6025567"/>
            <a:ext cx="2723823" cy="369332"/>
          </a:xfrm>
          <a:prstGeom prst="rect">
            <a:avLst/>
          </a:prstGeom>
        </p:spPr>
        <p:txBody>
          <a:bodyPr wrap="none">
            <a:spAutoFit/>
          </a:bodyPr>
          <a:lstStyle/>
          <a:p>
            <a:r>
              <a:rPr lang="zh-CN" altLang="en-US" b="1" dirty="0">
                <a:solidFill>
                  <a:schemeClr val="accent1"/>
                </a:solidFill>
                <a:cs typeface="+mn-ea"/>
                <a:sym typeface="+mn-lt"/>
              </a:rPr>
              <a:t>英文带分割，有天然优势</a:t>
            </a:r>
            <a:endParaRPr lang="zh-CN" altLang="en-US" dirty="0"/>
          </a:p>
        </p:txBody>
      </p:sp>
      <p:sp>
        <p:nvSpPr>
          <p:cNvPr id="19" name="矩形 18">
            <a:extLst>
              <a:ext uri="{FF2B5EF4-FFF2-40B4-BE49-F238E27FC236}">
                <a16:creationId xmlns:a16="http://schemas.microsoft.com/office/drawing/2014/main" id="{C7E01D61-F490-5D46-9370-C64A8F4D1199}"/>
              </a:ext>
            </a:extLst>
          </p:cNvPr>
          <p:cNvSpPr/>
          <p:nvPr/>
        </p:nvSpPr>
        <p:spPr>
          <a:xfrm>
            <a:off x="8489868" y="6025567"/>
            <a:ext cx="1569660" cy="369332"/>
          </a:xfrm>
          <a:prstGeom prst="rect">
            <a:avLst/>
          </a:prstGeom>
        </p:spPr>
        <p:txBody>
          <a:bodyPr wrap="none">
            <a:spAutoFit/>
          </a:bodyPr>
          <a:lstStyle/>
          <a:p>
            <a:r>
              <a:rPr lang="zh-CN" altLang="en-US" b="1" dirty="0">
                <a:solidFill>
                  <a:schemeClr val="accent1"/>
                </a:solidFill>
                <a:cs typeface="+mn-ea"/>
                <a:sym typeface="+mn-lt"/>
              </a:rPr>
              <a:t>中文难以分割</a:t>
            </a:r>
            <a:endParaRPr lang="zh-CN" altLang="en-US" dirty="0"/>
          </a:p>
        </p:txBody>
      </p:sp>
    </p:spTree>
    <p:extLst>
      <p:ext uri="{BB962C8B-B14F-4D97-AF65-F5344CB8AC3E}">
        <p14:creationId xmlns:p14="http://schemas.microsoft.com/office/powerpoint/2010/main" val="35965043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中文分词</a:t>
            </a: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12</a:t>
            </a:fld>
            <a:endParaRPr lang="en-US" dirty="0">
              <a:latin typeface="+mn-lt"/>
              <a:cs typeface="+mn-ea"/>
              <a:sym typeface="+mn-lt"/>
            </a:endParaRPr>
          </a:p>
        </p:txBody>
      </p:sp>
      <p:sp>
        <p:nvSpPr>
          <p:cNvPr id="9" name="Rectangle 48">
            <a:extLst>
              <a:ext uri="{FF2B5EF4-FFF2-40B4-BE49-F238E27FC236}">
                <a16:creationId xmlns:a16="http://schemas.microsoft.com/office/drawing/2014/main" id="{62D0247E-D760-E241-A3E7-5C602C0E9925}"/>
              </a:ext>
            </a:extLst>
          </p:cNvPr>
          <p:cNvSpPr/>
          <p:nvPr/>
        </p:nvSpPr>
        <p:spPr>
          <a:xfrm>
            <a:off x="1900479" y="1860189"/>
            <a:ext cx="8554161" cy="3269549"/>
          </a:xfrm>
          <a:prstGeom prst="rect">
            <a:avLst/>
          </a:prstGeom>
        </p:spPr>
        <p:txBody>
          <a:bodyPr wrap="square">
            <a:spAutoFit/>
          </a:bodyPr>
          <a:lstStyle/>
          <a:p>
            <a:pPr>
              <a:lnSpc>
                <a:spcPct val="150000"/>
              </a:lnSpc>
            </a:pPr>
            <a:r>
              <a:rPr lang="en-US" altLang="zh-CN" sz="2000" b="1" dirty="0" err="1">
                <a:solidFill>
                  <a:schemeClr val="accent1"/>
                </a:solidFill>
                <a:cs typeface="+mn-ea"/>
                <a:sym typeface="+mn-lt"/>
              </a:rPr>
              <a:t>jieba</a:t>
            </a:r>
            <a:r>
              <a:rPr lang="zh-CN" altLang="en-US" sz="2000" b="1" dirty="0">
                <a:solidFill>
                  <a:schemeClr val="accent1"/>
                </a:solidFill>
                <a:cs typeface="+mn-ea"/>
                <a:sym typeface="+mn-lt"/>
              </a:rPr>
              <a:t>分词</a:t>
            </a:r>
            <a:endParaRPr lang="en-US" altLang="zh-CN" sz="2000" b="1" dirty="0">
              <a:solidFill>
                <a:schemeClr val="accent1"/>
              </a:solidFill>
              <a:cs typeface="+mn-ea"/>
              <a:sym typeface="+mn-lt"/>
            </a:endParaRPr>
          </a:p>
          <a:p>
            <a:pPr>
              <a:lnSpc>
                <a:spcPct val="150000"/>
              </a:lnSpc>
            </a:pPr>
            <a:endParaRPr lang="en-US" altLang="zh-CN" sz="2000" b="1" dirty="0">
              <a:solidFill>
                <a:schemeClr val="accent1"/>
              </a:solidFill>
              <a:cs typeface="+mn-ea"/>
              <a:sym typeface="+mn-lt"/>
            </a:endParaRPr>
          </a:p>
          <a:p>
            <a:pPr marL="342900" indent="-342900">
              <a:lnSpc>
                <a:spcPct val="150000"/>
              </a:lnSpc>
              <a:buFont typeface="Arial" panose="020B0604020202020204" pitchFamily="34" charset="0"/>
              <a:buChar char="•"/>
            </a:pPr>
            <a:r>
              <a:rPr lang="en-US" altLang="zh-CN" sz="2000" dirty="0">
                <a:hlinkClick r:id="rId2"/>
              </a:rPr>
              <a:t>https://github.com/fxsjy/jieba</a:t>
            </a:r>
            <a:endParaRPr lang="en-US" altLang="zh-CN" sz="2000" dirty="0"/>
          </a:p>
          <a:p>
            <a:pPr marL="342900" indent="-342900">
              <a:lnSpc>
                <a:spcPct val="150000"/>
              </a:lnSpc>
              <a:buFont typeface="Arial" panose="020B0604020202020204" pitchFamily="34" charset="0"/>
              <a:buChar char="•"/>
            </a:pPr>
            <a:r>
              <a:rPr lang="en-US" altLang="zh-CN" sz="2000" b="1" dirty="0" err="1">
                <a:solidFill>
                  <a:schemeClr val="tx1">
                    <a:lumMod val="65000"/>
                    <a:lumOff val="35000"/>
                  </a:schemeClr>
                </a:solidFill>
                <a:cs typeface="+mn-ea"/>
                <a:sym typeface="+mn-lt"/>
              </a:rPr>
              <a:t>github</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stars</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23000+</a:t>
            </a:r>
            <a:endParaRPr lang="en-US" altLang="zh-CN" sz="2000" b="1" dirty="0">
              <a:solidFill>
                <a:schemeClr val="accent1"/>
              </a:solidFill>
              <a:cs typeface="+mn-ea"/>
              <a:sym typeface="+mn-lt"/>
            </a:endParaRPr>
          </a:p>
          <a:p>
            <a:pPr marL="342900" indent="-342900">
              <a:lnSpc>
                <a:spcPct val="150000"/>
              </a:lnSpc>
              <a:buFont typeface="Arial" panose="020B0604020202020204" pitchFamily="34" charset="0"/>
              <a:buChar char="•"/>
            </a:pPr>
            <a:r>
              <a:rPr lang="zh-CN" altLang="en-US" sz="2000" b="1" dirty="0">
                <a:solidFill>
                  <a:schemeClr val="tx1">
                    <a:lumMod val="65000"/>
                    <a:lumOff val="35000"/>
                  </a:schemeClr>
                </a:solidFill>
                <a:cs typeface="+mn-ea"/>
                <a:sym typeface="+mn-lt"/>
              </a:rPr>
              <a:t>支持四种分词模式：精确模式，全模式，搜索引擎模式，</a:t>
            </a:r>
            <a:r>
              <a:rPr lang="en-US" altLang="zh-CN" sz="2000" b="1" dirty="0">
                <a:solidFill>
                  <a:schemeClr val="tx1">
                    <a:lumMod val="65000"/>
                    <a:lumOff val="35000"/>
                  </a:schemeClr>
                </a:solidFill>
                <a:cs typeface="+mn-ea"/>
                <a:sym typeface="+mn-lt"/>
              </a:rPr>
              <a:t>paddle</a:t>
            </a:r>
            <a:r>
              <a:rPr lang="zh-CN" altLang="en-US" sz="2000" b="1" dirty="0">
                <a:solidFill>
                  <a:schemeClr val="tx1">
                    <a:lumMod val="65000"/>
                    <a:lumOff val="35000"/>
                  </a:schemeClr>
                </a:solidFill>
                <a:cs typeface="+mn-ea"/>
                <a:sym typeface="+mn-lt"/>
              </a:rPr>
              <a:t>模式</a:t>
            </a:r>
          </a:p>
          <a:p>
            <a:pPr marL="342900" indent="-342900">
              <a:lnSpc>
                <a:spcPct val="150000"/>
              </a:lnSpc>
              <a:buFont typeface="Arial" panose="020B0604020202020204" pitchFamily="34" charset="0"/>
              <a:buChar char="•"/>
            </a:pPr>
            <a:r>
              <a:rPr lang="zh-CN" altLang="en-US" sz="2000" b="1" dirty="0">
                <a:solidFill>
                  <a:schemeClr val="tx1">
                    <a:lumMod val="65000"/>
                    <a:lumOff val="35000"/>
                  </a:schemeClr>
                </a:solidFill>
                <a:cs typeface="+mn-ea"/>
                <a:sym typeface="+mn-lt"/>
              </a:rPr>
              <a:t>支持繁体分词</a:t>
            </a:r>
          </a:p>
          <a:p>
            <a:pPr marL="342900" indent="-342900">
              <a:lnSpc>
                <a:spcPct val="150000"/>
              </a:lnSpc>
              <a:buFont typeface="Arial" panose="020B0604020202020204" pitchFamily="34" charset="0"/>
              <a:buChar char="•"/>
            </a:pPr>
            <a:r>
              <a:rPr lang="zh-CN" altLang="en-US" sz="2000" b="1" dirty="0">
                <a:solidFill>
                  <a:schemeClr val="tx1">
                    <a:lumMod val="65000"/>
                    <a:lumOff val="35000"/>
                  </a:schemeClr>
                </a:solidFill>
                <a:cs typeface="+mn-ea"/>
                <a:sym typeface="+mn-lt"/>
              </a:rPr>
              <a:t>支持自定义词典</a:t>
            </a:r>
          </a:p>
        </p:txBody>
      </p:sp>
    </p:spTree>
    <p:extLst>
      <p:ext uri="{BB962C8B-B14F-4D97-AF65-F5344CB8AC3E}">
        <p14:creationId xmlns:p14="http://schemas.microsoft.com/office/powerpoint/2010/main" val="40037307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中文分词</a:t>
            </a: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13</a:t>
            </a:fld>
            <a:endParaRPr lang="en-US" dirty="0">
              <a:latin typeface="+mn-lt"/>
              <a:cs typeface="+mn-ea"/>
              <a:sym typeface="+mn-lt"/>
            </a:endParaRPr>
          </a:p>
        </p:txBody>
      </p:sp>
      <p:sp>
        <p:nvSpPr>
          <p:cNvPr id="9" name="Rectangle 48">
            <a:extLst>
              <a:ext uri="{FF2B5EF4-FFF2-40B4-BE49-F238E27FC236}">
                <a16:creationId xmlns:a16="http://schemas.microsoft.com/office/drawing/2014/main" id="{62D0247E-D760-E241-A3E7-5C602C0E9925}"/>
              </a:ext>
            </a:extLst>
          </p:cNvPr>
          <p:cNvSpPr/>
          <p:nvPr/>
        </p:nvSpPr>
        <p:spPr>
          <a:xfrm>
            <a:off x="1900479" y="1860189"/>
            <a:ext cx="8391041" cy="3731214"/>
          </a:xfrm>
          <a:prstGeom prst="rect">
            <a:avLst/>
          </a:prstGeom>
        </p:spPr>
        <p:txBody>
          <a:bodyPr wrap="square">
            <a:spAutoFit/>
          </a:bodyPr>
          <a:lstStyle/>
          <a:p>
            <a:pPr>
              <a:lnSpc>
                <a:spcPct val="150000"/>
              </a:lnSpc>
            </a:pPr>
            <a:r>
              <a:rPr lang="zh-CN" altLang="en-US" sz="2000" b="1" dirty="0">
                <a:solidFill>
                  <a:schemeClr val="accent1"/>
                </a:solidFill>
                <a:cs typeface="+mn-ea"/>
                <a:sym typeface="+mn-lt"/>
              </a:rPr>
              <a:t>原理</a:t>
            </a:r>
            <a:endParaRPr lang="en-US" altLang="zh-CN" sz="2000" b="1" dirty="0">
              <a:solidFill>
                <a:schemeClr val="accent1"/>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marL="342900" indent="-342900">
              <a:lnSpc>
                <a:spcPct val="150000"/>
              </a:lnSpc>
              <a:buFont typeface="Arial" panose="020B0604020202020204" pitchFamily="34" charset="0"/>
              <a:buChar char="•"/>
            </a:pPr>
            <a:r>
              <a:rPr lang="zh-CN" altLang="en-US" sz="2000" b="1" dirty="0">
                <a:solidFill>
                  <a:schemeClr val="tx1">
                    <a:lumMod val="65000"/>
                    <a:lumOff val="35000"/>
                  </a:schemeClr>
                </a:solidFill>
                <a:cs typeface="+mn-ea"/>
                <a:sym typeface="+mn-lt"/>
              </a:rPr>
              <a:t>基于前缀词典实现高效的词图扫描，生成句子中汉字所有可能成词情况所构成的有向无环图 </a:t>
            </a:r>
            <a:r>
              <a:rPr lang="en-US" altLang="zh-CN" sz="2000" b="1" dirty="0">
                <a:solidFill>
                  <a:schemeClr val="tx1">
                    <a:lumMod val="65000"/>
                    <a:lumOff val="35000"/>
                  </a:schemeClr>
                </a:solidFill>
                <a:cs typeface="+mn-ea"/>
                <a:sym typeface="+mn-lt"/>
              </a:rPr>
              <a:t>(DAG)</a:t>
            </a:r>
          </a:p>
          <a:p>
            <a:pPr marL="342900" indent="-342900">
              <a:lnSpc>
                <a:spcPct val="150000"/>
              </a:lnSpc>
              <a:buFont typeface="Arial" panose="020B0604020202020204" pitchFamily="34" charset="0"/>
              <a:buChar char="•"/>
            </a:pPr>
            <a:r>
              <a:rPr lang="zh-CN" altLang="en-US" sz="2000" b="1" dirty="0">
                <a:solidFill>
                  <a:schemeClr val="tx1">
                    <a:lumMod val="65000"/>
                    <a:lumOff val="35000"/>
                  </a:schemeClr>
                </a:solidFill>
                <a:cs typeface="+mn-ea"/>
                <a:sym typeface="+mn-lt"/>
              </a:rPr>
              <a:t>采用了动态规划查找最大概率路径</a:t>
            </a:r>
            <a:r>
              <a:rPr lang="en-US" altLang="zh-CN" sz="2000" b="1" dirty="0">
                <a:solidFill>
                  <a:schemeClr val="tx1">
                    <a:lumMod val="65000"/>
                    <a:lumOff val="35000"/>
                  </a:schemeClr>
                </a:solidFill>
                <a:cs typeface="+mn-ea"/>
                <a:sym typeface="+mn-lt"/>
              </a:rPr>
              <a:t>, </a:t>
            </a:r>
            <a:r>
              <a:rPr lang="zh-CN" altLang="en-US" sz="2000" b="1" dirty="0">
                <a:solidFill>
                  <a:schemeClr val="tx1">
                    <a:lumMod val="65000"/>
                    <a:lumOff val="35000"/>
                  </a:schemeClr>
                </a:solidFill>
                <a:cs typeface="+mn-ea"/>
                <a:sym typeface="+mn-lt"/>
              </a:rPr>
              <a:t>找出基于词频的最大切分组合</a:t>
            </a:r>
            <a:endParaRPr lang="en-US" altLang="zh-CN" sz="2000" b="1" dirty="0">
              <a:solidFill>
                <a:schemeClr val="tx1">
                  <a:lumMod val="65000"/>
                  <a:lumOff val="35000"/>
                </a:schemeClr>
              </a:solidFill>
              <a:cs typeface="+mn-ea"/>
              <a:sym typeface="+mn-lt"/>
            </a:endParaRPr>
          </a:p>
          <a:p>
            <a:pPr marL="342900" indent="-342900">
              <a:lnSpc>
                <a:spcPct val="150000"/>
              </a:lnSpc>
              <a:buFont typeface="Arial" panose="020B0604020202020204" pitchFamily="34" charset="0"/>
              <a:buChar char="•"/>
            </a:pPr>
            <a:r>
              <a:rPr lang="zh-CN" altLang="en-US" sz="2000" b="1" dirty="0">
                <a:solidFill>
                  <a:schemeClr val="tx1">
                    <a:lumMod val="65000"/>
                    <a:lumOff val="35000"/>
                  </a:schemeClr>
                </a:solidFill>
                <a:cs typeface="+mn-ea"/>
                <a:sym typeface="+mn-lt"/>
              </a:rPr>
              <a:t>对于未登录词，采用了基于汉字成词能力的 </a:t>
            </a:r>
            <a:r>
              <a:rPr lang="en-US" altLang="zh-CN" sz="2000" b="1" dirty="0">
                <a:solidFill>
                  <a:schemeClr val="tx1">
                    <a:lumMod val="65000"/>
                    <a:lumOff val="35000"/>
                  </a:schemeClr>
                </a:solidFill>
                <a:cs typeface="+mn-ea"/>
                <a:sym typeface="+mn-lt"/>
              </a:rPr>
              <a:t>HMM </a:t>
            </a:r>
            <a:r>
              <a:rPr lang="zh-CN" altLang="en-US" sz="2000" b="1" dirty="0">
                <a:solidFill>
                  <a:schemeClr val="tx1">
                    <a:lumMod val="65000"/>
                    <a:lumOff val="35000"/>
                  </a:schemeClr>
                </a:solidFill>
                <a:cs typeface="+mn-ea"/>
                <a:sym typeface="+mn-lt"/>
              </a:rPr>
              <a:t>模型，使用了 </a:t>
            </a:r>
            <a:r>
              <a:rPr lang="en-US" altLang="zh-CN" sz="2000" b="1" dirty="0">
                <a:solidFill>
                  <a:schemeClr val="tx1">
                    <a:lumMod val="65000"/>
                    <a:lumOff val="35000"/>
                  </a:schemeClr>
                </a:solidFill>
                <a:cs typeface="+mn-ea"/>
                <a:sym typeface="+mn-lt"/>
              </a:rPr>
              <a:t>Viterbi </a:t>
            </a:r>
            <a:r>
              <a:rPr lang="zh-CN" altLang="en-US" sz="2000" b="1" dirty="0">
                <a:solidFill>
                  <a:schemeClr val="tx1">
                    <a:lumMod val="65000"/>
                    <a:lumOff val="35000"/>
                  </a:schemeClr>
                </a:solidFill>
                <a:cs typeface="+mn-ea"/>
                <a:sym typeface="+mn-lt"/>
              </a:rPr>
              <a:t>算法</a:t>
            </a:r>
          </a:p>
          <a:p>
            <a:pPr>
              <a:lnSpc>
                <a:spcPct val="150000"/>
              </a:lnSpc>
            </a:pP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30473172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中文分词</a:t>
            </a: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14</a:t>
            </a:fld>
            <a:endParaRPr lang="en-US" dirty="0">
              <a:latin typeface="+mn-lt"/>
              <a:cs typeface="+mn-ea"/>
              <a:sym typeface="+mn-lt"/>
            </a:endParaRPr>
          </a:p>
        </p:txBody>
      </p:sp>
      <p:sp>
        <p:nvSpPr>
          <p:cNvPr id="3" name="圆角矩形 2">
            <a:extLst>
              <a:ext uri="{FF2B5EF4-FFF2-40B4-BE49-F238E27FC236}">
                <a16:creationId xmlns:a16="http://schemas.microsoft.com/office/drawing/2014/main" id="{F4240B77-7806-F349-B878-9114BFCEEDF3}"/>
              </a:ext>
            </a:extLst>
          </p:cNvPr>
          <p:cNvSpPr/>
          <p:nvPr/>
        </p:nvSpPr>
        <p:spPr>
          <a:xfrm>
            <a:off x="3108960" y="1417320"/>
            <a:ext cx="1584960" cy="731520"/>
          </a:xfrm>
          <a:prstGeom prst="round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accent1"/>
                </a:solidFill>
              </a:rPr>
              <a:t>字典</a:t>
            </a:r>
          </a:p>
        </p:txBody>
      </p:sp>
      <p:sp>
        <p:nvSpPr>
          <p:cNvPr id="10" name="圆角矩形 9">
            <a:extLst>
              <a:ext uri="{FF2B5EF4-FFF2-40B4-BE49-F238E27FC236}">
                <a16:creationId xmlns:a16="http://schemas.microsoft.com/office/drawing/2014/main" id="{0B58C802-084E-4E40-A87F-BBA1FB6E2F82}"/>
              </a:ext>
            </a:extLst>
          </p:cNvPr>
          <p:cNvSpPr/>
          <p:nvPr/>
        </p:nvSpPr>
        <p:spPr>
          <a:xfrm>
            <a:off x="3108960" y="3169920"/>
            <a:ext cx="1584960" cy="731520"/>
          </a:xfrm>
          <a:prstGeom prst="round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1"/>
                </a:solidFill>
              </a:rPr>
              <a:t>DAG</a:t>
            </a:r>
            <a:endParaRPr kumimoji="1" lang="zh-CN" altLang="en-US" dirty="0">
              <a:solidFill>
                <a:schemeClr val="accent1"/>
              </a:solidFill>
            </a:endParaRPr>
          </a:p>
        </p:txBody>
      </p:sp>
      <p:sp>
        <p:nvSpPr>
          <p:cNvPr id="12" name="圆角矩形 11">
            <a:extLst>
              <a:ext uri="{FF2B5EF4-FFF2-40B4-BE49-F238E27FC236}">
                <a16:creationId xmlns:a16="http://schemas.microsoft.com/office/drawing/2014/main" id="{6C1CC120-DA62-6C46-9A99-89F0EE2DFE41}"/>
              </a:ext>
            </a:extLst>
          </p:cNvPr>
          <p:cNvSpPr/>
          <p:nvPr/>
        </p:nvSpPr>
        <p:spPr>
          <a:xfrm>
            <a:off x="3108960" y="4922520"/>
            <a:ext cx="1584960" cy="731520"/>
          </a:xfrm>
          <a:prstGeom prst="round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accent1"/>
                </a:solidFill>
              </a:rPr>
              <a:t>最大切分</a:t>
            </a:r>
            <a:endParaRPr kumimoji="1" lang="en-US" altLang="zh-CN" dirty="0">
              <a:solidFill>
                <a:schemeClr val="accent1"/>
              </a:solidFill>
            </a:endParaRPr>
          </a:p>
          <a:p>
            <a:pPr algn="ctr"/>
            <a:r>
              <a:rPr kumimoji="1" lang="zh-CN" altLang="en-US" dirty="0">
                <a:solidFill>
                  <a:schemeClr val="accent1"/>
                </a:solidFill>
              </a:rPr>
              <a:t>组合</a:t>
            </a:r>
          </a:p>
        </p:txBody>
      </p:sp>
      <p:cxnSp>
        <p:nvCxnSpPr>
          <p:cNvPr id="6" name="直线箭头连接符 5">
            <a:extLst>
              <a:ext uri="{FF2B5EF4-FFF2-40B4-BE49-F238E27FC236}">
                <a16:creationId xmlns:a16="http://schemas.microsoft.com/office/drawing/2014/main" id="{01DE1530-5791-4241-A755-5435C947D3B3}"/>
              </a:ext>
            </a:extLst>
          </p:cNvPr>
          <p:cNvCxnSpPr>
            <a:stCxn id="3" idx="2"/>
            <a:endCxn id="10" idx="0"/>
          </p:cNvCxnSpPr>
          <p:nvPr/>
        </p:nvCxnSpPr>
        <p:spPr>
          <a:xfrm>
            <a:off x="3901440" y="2148840"/>
            <a:ext cx="0" cy="1021080"/>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5" name="直线箭头连接符 14">
            <a:extLst>
              <a:ext uri="{FF2B5EF4-FFF2-40B4-BE49-F238E27FC236}">
                <a16:creationId xmlns:a16="http://schemas.microsoft.com/office/drawing/2014/main" id="{562FF30C-AA33-4C4A-B1E9-7606A417084D}"/>
              </a:ext>
            </a:extLst>
          </p:cNvPr>
          <p:cNvCxnSpPr>
            <a:cxnSpLocks/>
            <a:stCxn id="10" idx="2"/>
            <a:endCxn id="12" idx="0"/>
          </p:cNvCxnSpPr>
          <p:nvPr/>
        </p:nvCxnSpPr>
        <p:spPr>
          <a:xfrm>
            <a:off x="3901440" y="3901440"/>
            <a:ext cx="0" cy="1021080"/>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sp>
        <p:nvSpPr>
          <p:cNvPr id="17" name="Rectangle 48">
            <a:extLst>
              <a:ext uri="{FF2B5EF4-FFF2-40B4-BE49-F238E27FC236}">
                <a16:creationId xmlns:a16="http://schemas.microsoft.com/office/drawing/2014/main" id="{4DD98ABB-6857-5244-8ED5-425FCC924838}"/>
              </a:ext>
            </a:extLst>
          </p:cNvPr>
          <p:cNvSpPr/>
          <p:nvPr/>
        </p:nvSpPr>
        <p:spPr>
          <a:xfrm>
            <a:off x="5129382" y="1478280"/>
            <a:ext cx="6557721" cy="499560"/>
          </a:xfrm>
          <a:prstGeom prst="rect">
            <a:avLst/>
          </a:prstGeom>
        </p:spPr>
        <p:txBody>
          <a:bodyPr wrap="square">
            <a:spAutoFit/>
          </a:bodyPr>
          <a:lstStyle/>
          <a:p>
            <a:pPr>
              <a:lnSpc>
                <a:spcPct val="150000"/>
              </a:lnSpc>
            </a:pPr>
            <a:r>
              <a:rPr lang="zh-CN" altLang="en-US" sz="2000" b="1" dirty="0">
                <a:solidFill>
                  <a:schemeClr val="tx1">
                    <a:lumMod val="65000"/>
                    <a:lumOff val="35000"/>
                  </a:schemeClr>
                </a:solidFill>
                <a:cs typeface="+mn-ea"/>
                <a:sym typeface="+mn-lt"/>
              </a:rPr>
              <a:t>作者基于人民日报语料等资源训练得出来的前缀字典树</a:t>
            </a:r>
            <a:endParaRPr lang="en-US" altLang="zh-CN" sz="2000" b="1" dirty="0">
              <a:solidFill>
                <a:schemeClr val="tx1">
                  <a:lumMod val="65000"/>
                  <a:lumOff val="35000"/>
                </a:schemeClr>
              </a:solidFill>
              <a:cs typeface="+mn-ea"/>
              <a:sym typeface="+mn-lt"/>
            </a:endParaRPr>
          </a:p>
        </p:txBody>
      </p:sp>
      <p:sp>
        <p:nvSpPr>
          <p:cNvPr id="18" name="Rectangle 48">
            <a:extLst>
              <a:ext uri="{FF2B5EF4-FFF2-40B4-BE49-F238E27FC236}">
                <a16:creationId xmlns:a16="http://schemas.microsoft.com/office/drawing/2014/main" id="{18ECE892-2F82-3B42-ACBE-309B278166A1}"/>
              </a:ext>
            </a:extLst>
          </p:cNvPr>
          <p:cNvSpPr/>
          <p:nvPr/>
        </p:nvSpPr>
        <p:spPr>
          <a:xfrm>
            <a:off x="5129381" y="3179220"/>
            <a:ext cx="6557721" cy="499560"/>
          </a:xfrm>
          <a:prstGeom prst="rect">
            <a:avLst/>
          </a:prstGeom>
        </p:spPr>
        <p:txBody>
          <a:bodyPr wrap="square">
            <a:spAutoFit/>
          </a:bodyPr>
          <a:lstStyle/>
          <a:p>
            <a:pPr>
              <a:lnSpc>
                <a:spcPct val="150000"/>
              </a:lnSpc>
            </a:pPr>
            <a:r>
              <a:rPr lang="zh-CN" altLang="en-US" sz="2000" b="1" dirty="0">
                <a:solidFill>
                  <a:schemeClr val="tx1">
                    <a:lumMod val="65000"/>
                    <a:lumOff val="35000"/>
                  </a:schemeClr>
                </a:solidFill>
                <a:cs typeface="+mn-ea"/>
                <a:sym typeface="+mn-lt"/>
              </a:rPr>
              <a:t>根据字典树生成语句的有向无环图</a:t>
            </a:r>
            <a:r>
              <a:rPr lang="en-US" altLang="zh-CN" sz="2000" b="1" dirty="0">
                <a:solidFill>
                  <a:schemeClr val="tx1">
                    <a:lumMod val="65000"/>
                    <a:lumOff val="35000"/>
                  </a:schemeClr>
                </a:solidFill>
                <a:cs typeface="+mn-ea"/>
                <a:sym typeface="+mn-lt"/>
              </a:rPr>
              <a:t>DAG</a:t>
            </a:r>
          </a:p>
        </p:txBody>
      </p:sp>
      <p:sp>
        <p:nvSpPr>
          <p:cNvPr id="19" name="矩形 18">
            <a:extLst>
              <a:ext uri="{FF2B5EF4-FFF2-40B4-BE49-F238E27FC236}">
                <a16:creationId xmlns:a16="http://schemas.microsoft.com/office/drawing/2014/main" id="{B81F9CA6-1673-BC46-BFEB-666B3BC555ED}"/>
              </a:ext>
            </a:extLst>
          </p:cNvPr>
          <p:cNvSpPr/>
          <p:nvPr/>
        </p:nvSpPr>
        <p:spPr>
          <a:xfrm>
            <a:off x="5129380" y="4934337"/>
            <a:ext cx="6342183" cy="707886"/>
          </a:xfrm>
          <a:prstGeom prst="rect">
            <a:avLst/>
          </a:prstGeom>
        </p:spPr>
        <p:txBody>
          <a:bodyPr wrap="square">
            <a:spAutoFit/>
          </a:bodyPr>
          <a:lstStyle/>
          <a:p>
            <a:r>
              <a:rPr lang="zh-CN" altLang="en-US" sz="2000" b="1" dirty="0">
                <a:solidFill>
                  <a:prstClr val="black">
                    <a:lumMod val="65000"/>
                    <a:lumOff val="35000"/>
                  </a:prstClr>
                </a:solidFill>
                <a:cs typeface="+mn-ea"/>
                <a:sym typeface="+mn-lt"/>
              </a:rPr>
              <a:t>采用了动态规划查找最大概率路径</a:t>
            </a:r>
            <a:r>
              <a:rPr lang="en-US" altLang="zh-CN" sz="2000" b="1" dirty="0">
                <a:solidFill>
                  <a:prstClr val="black">
                    <a:lumMod val="65000"/>
                    <a:lumOff val="35000"/>
                  </a:prstClr>
                </a:solidFill>
                <a:cs typeface="+mn-ea"/>
                <a:sym typeface="+mn-lt"/>
              </a:rPr>
              <a:t>, </a:t>
            </a:r>
            <a:r>
              <a:rPr lang="zh-CN" altLang="en-US" sz="2000" b="1" dirty="0">
                <a:solidFill>
                  <a:prstClr val="black">
                    <a:lumMod val="65000"/>
                    <a:lumOff val="35000"/>
                  </a:prstClr>
                </a:solidFill>
                <a:cs typeface="+mn-ea"/>
                <a:sym typeface="+mn-lt"/>
              </a:rPr>
              <a:t>找出基于词频的最大切分组</a:t>
            </a:r>
            <a:endParaRPr lang="zh-CN" altLang="en-US" dirty="0"/>
          </a:p>
        </p:txBody>
      </p:sp>
    </p:spTree>
    <p:extLst>
      <p:ext uri="{BB962C8B-B14F-4D97-AF65-F5344CB8AC3E}">
        <p14:creationId xmlns:p14="http://schemas.microsoft.com/office/powerpoint/2010/main" val="34384268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中文分词</a:t>
            </a: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15</a:t>
            </a:fld>
            <a:endParaRPr lang="en-US" dirty="0">
              <a:latin typeface="+mn-lt"/>
              <a:cs typeface="+mn-ea"/>
              <a:sym typeface="+mn-lt"/>
            </a:endParaRPr>
          </a:p>
        </p:txBody>
      </p:sp>
      <p:sp>
        <p:nvSpPr>
          <p:cNvPr id="3" name="圆角矩形 2">
            <a:extLst>
              <a:ext uri="{FF2B5EF4-FFF2-40B4-BE49-F238E27FC236}">
                <a16:creationId xmlns:a16="http://schemas.microsoft.com/office/drawing/2014/main" id="{F4240B77-7806-F349-B878-9114BFCEEDF3}"/>
              </a:ext>
            </a:extLst>
          </p:cNvPr>
          <p:cNvSpPr/>
          <p:nvPr/>
        </p:nvSpPr>
        <p:spPr>
          <a:xfrm>
            <a:off x="426720" y="1417320"/>
            <a:ext cx="1584960" cy="731520"/>
          </a:xfrm>
          <a:prstGeom prst="round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accent1"/>
                </a:solidFill>
              </a:rPr>
              <a:t>字典</a:t>
            </a:r>
          </a:p>
        </p:txBody>
      </p:sp>
      <p:sp>
        <p:nvSpPr>
          <p:cNvPr id="10" name="圆角矩形 9">
            <a:extLst>
              <a:ext uri="{FF2B5EF4-FFF2-40B4-BE49-F238E27FC236}">
                <a16:creationId xmlns:a16="http://schemas.microsoft.com/office/drawing/2014/main" id="{0B58C802-084E-4E40-A87F-BBA1FB6E2F82}"/>
              </a:ext>
            </a:extLst>
          </p:cNvPr>
          <p:cNvSpPr/>
          <p:nvPr/>
        </p:nvSpPr>
        <p:spPr>
          <a:xfrm>
            <a:off x="426720" y="3169920"/>
            <a:ext cx="1584960" cy="731520"/>
          </a:xfrm>
          <a:prstGeom prst="roundRect">
            <a:avLst/>
          </a:prstGeom>
          <a:noFill/>
          <a:ln w="12700">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1">
                    <a:alpha val="20000"/>
                  </a:schemeClr>
                </a:solidFill>
              </a:rPr>
              <a:t>DAG</a:t>
            </a:r>
            <a:endParaRPr kumimoji="1" lang="zh-CN" altLang="en-US" dirty="0">
              <a:solidFill>
                <a:schemeClr val="accent1">
                  <a:alpha val="20000"/>
                </a:schemeClr>
              </a:solidFill>
            </a:endParaRPr>
          </a:p>
        </p:txBody>
      </p:sp>
      <p:sp>
        <p:nvSpPr>
          <p:cNvPr id="12" name="圆角矩形 11">
            <a:extLst>
              <a:ext uri="{FF2B5EF4-FFF2-40B4-BE49-F238E27FC236}">
                <a16:creationId xmlns:a16="http://schemas.microsoft.com/office/drawing/2014/main" id="{6C1CC120-DA62-6C46-9A99-89F0EE2DFE41}"/>
              </a:ext>
            </a:extLst>
          </p:cNvPr>
          <p:cNvSpPr/>
          <p:nvPr/>
        </p:nvSpPr>
        <p:spPr>
          <a:xfrm>
            <a:off x="426720" y="4922520"/>
            <a:ext cx="1584960" cy="731520"/>
          </a:xfrm>
          <a:prstGeom prst="roundRect">
            <a:avLst/>
          </a:prstGeom>
          <a:noFill/>
          <a:ln w="12700">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accent1">
                    <a:alpha val="20000"/>
                  </a:schemeClr>
                </a:solidFill>
              </a:rPr>
              <a:t>最大切分</a:t>
            </a:r>
            <a:endParaRPr kumimoji="1" lang="en-US" altLang="zh-CN" dirty="0">
              <a:solidFill>
                <a:schemeClr val="accent1">
                  <a:alpha val="20000"/>
                </a:schemeClr>
              </a:solidFill>
            </a:endParaRPr>
          </a:p>
          <a:p>
            <a:pPr algn="ctr"/>
            <a:r>
              <a:rPr kumimoji="1" lang="zh-CN" altLang="en-US" dirty="0">
                <a:solidFill>
                  <a:schemeClr val="accent1">
                    <a:alpha val="20000"/>
                  </a:schemeClr>
                </a:solidFill>
              </a:rPr>
              <a:t>组合</a:t>
            </a:r>
          </a:p>
        </p:txBody>
      </p:sp>
      <p:cxnSp>
        <p:nvCxnSpPr>
          <p:cNvPr id="6" name="直线箭头连接符 5">
            <a:extLst>
              <a:ext uri="{FF2B5EF4-FFF2-40B4-BE49-F238E27FC236}">
                <a16:creationId xmlns:a16="http://schemas.microsoft.com/office/drawing/2014/main" id="{01DE1530-5791-4241-A755-5435C947D3B3}"/>
              </a:ext>
            </a:extLst>
          </p:cNvPr>
          <p:cNvCxnSpPr>
            <a:stCxn id="3" idx="2"/>
            <a:endCxn id="10" idx="0"/>
          </p:cNvCxnSpPr>
          <p:nvPr/>
        </p:nvCxnSpPr>
        <p:spPr>
          <a:xfrm>
            <a:off x="1219200" y="2148840"/>
            <a:ext cx="0" cy="1021080"/>
          </a:xfrm>
          <a:prstGeom prst="straightConnector1">
            <a:avLst/>
          </a:prstGeom>
          <a:ln w="12700">
            <a:solidFill>
              <a:schemeClr val="accent1">
                <a:alpha val="2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线箭头连接符 14">
            <a:extLst>
              <a:ext uri="{FF2B5EF4-FFF2-40B4-BE49-F238E27FC236}">
                <a16:creationId xmlns:a16="http://schemas.microsoft.com/office/drawing/2014/main" id="{562FF30C-AA33-4C4A-B1E9-7606A417084D}"/>
              </a:ext>
            </a:extLst>
          </p:cNvPr>
          <p:cNvCxnSpPr>
            <a:cxnSpLocks/>
            <a:stCxn id="10" idx="2"/>
            <a:endCxn id="12" idx="0"/>
          </p:cNvCxnSpPr>
          <p:nvPr/>
        </p:nvCxnSpPr>
        <p:spPr>
          <a:xfrm>
            <a:off x="1219200" y="3901440"/>
            <a:ext cx="0" cy="1021080"/>
          </a:xfrm>
          <a:prstGeom prst="straightConnector1">
            <a:avLst/>
          </a:prstGeom>
          <a:ln w="12700">
            <a:solidFill>
              <a:schemeClr val="accent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 name="椭圆 3">
            <a:extLst>
              <a:ext uri="{FF2B5EF4-FFF2-40B4-BE49-F238E27FC236}">
                <a16:creationId xmlns:a16="http://schemas.microsoft.com/office/drawing/2014/main" id="{2702937A-B81F-904C-9235-E1877072D149}"/>
              </a:ext>
            </a:extLst>
          </p:cNvPr>
          <p:cNvSpPr/>
          <p:nvPr/>
        </p:nvSpPr>
        <p:spPr>
          <a:xfrm>
            <a:off x="6858000" y="731783"/>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a:solidFill>
                  <a:schemeClr val="tx1"/>
                </a:solidFill>
              </a:rPr>
              <a:t>root</a:t>
            </a:r>
            <a:endParaRPr kumimoji="1" lang="zh-CN" altLang="en-US" sz="1400" dirty="0">
              <a:solidFill>
                <a:schemeClr val="tx1"/>
              </a:solidFill>
            </a:endParaRPr>
          </a:p>
        </p:txBody>
      </p:sp>
      <p:sp>
        <p:nvSpPr>
          <p:cNvPr id="13" name="椭圆 12">
            <a:extLst>
              <a:ext uri="{FF2B5EF4-FFF2-40B4-BE49-F238E27FC236}">
                <a16:creationId xmlns:a16="http://schemas.microsoft.com/office/drawing/2014/main" id="{C653032E-5167-2A41-9BF6-53BB3A9AD753}"/>
              </a:ext>
            </a:extLst>
          </p:cNvPr>
          <p:cNvSpPr/>
          <p:nvPr/>
        </p:nvSpPr>
        <p:spPr>
          <a:xfrm>
            <a:off x="5958840" y="1665759"/>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北</a:t>
            </a:r>
          </a:p>
        </p:txBody>
      </p:sp>
      <p:sp>
        <p:nvSpPr>
          <p:cNvPr id="14" name="椭圆 13">
            <a:extLst>
              <a:ext uri="{FF2B5EF4-FFF2-40B4-BE49-F238E27FC236}">
                <a16:creationId xmlns:a16="http://schemas.microsoft.com/office/drawing/2014/main" id="{D677A358-ED9C-7048-A4B0-294E5921C315}"/>
              </a:ext>
            </a:extLst>
          </p:cNvPr>
          <p:cNvSpPr/>
          <p:nvPr/>
        </p:nvSpPr>
        <p:spPr>
          <a:xfrm>
            <a:off x="5128260" y="2781300"/>
            <a:ext cx="777240" cy="77724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方</a:t>
            </a:r>
          </a:p>
        </p:txBody>
      </p:sp>
      <p:sp>
        <p:nvSpPr>
          <p:cNvPr id="16" name="椭圆 15">
            <a:extLst>
              <a:ext uri="{FF2B5EF4-FFF2-40B4-BE49-F238E27FC236}">
                <a16:creationId xmlns:a16="http://schemas.microsoft.com/office/drawing/2014/main" id="{2FA0D1F2-D615-D944-BBB8-10C625AED869}"/>
              </a:ext>
            </a:extLst>
          </p:cNvPr>
          <p:cNvSpPr/>
          <p:nvPr/>
        </p:nvSpPr>
        <p:spPr>
          <a:xfrm>
            <a:off x="6499860" y="2865515"/>
            <a:ext cx="777240" cy="77724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京</a:t>
            </a:r>
          </a:p>
        </p:txBody>
      </p:sp>
      <p:sp>
        <p:nvSpPr>
          <p:cNvPr id="20" name="椭圆 19">
            <a:extLst>
              <a:ext uri="{FF2B5EF4-FFF2-40B4-BE49-F238E27FC236}">
                <a16:creationId xmlns:a16="http://schemas.microsoft.com/office/drawing/2014/main" id="{70A69E6C-9B4F-5F41-BC73-36B3BB84C27A}"/>
              </a:ext>
            </a:extLst>
          </p:cNvPr>
          <p:cNvSpPr/>
          <p:nvPr/>
        </p:nvSpPr>
        <p:spPr>
          <a:xfrm>
            <a:off x="6194584" y="4222007"/>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大</a:t>
            </a:r>
          </a:p>
        </p:txBody>
      </p:sp>
      <p:sp>
        <p:nvSpPr>
          <p:cNvPr id="22" name="椭圆 21">
            <a:extLst>
              <a:ext uri="{FF2B5EF4-FFF2-40B4-BE49-F238E27FC236}">
                <a16:creationId xmlns:a16="http://schemas.microsoft.com/office/drawing/2014/main" id="{77174E55-2A89-9C47-AB26-2354FBA11BD0}"/>
              </a:ext>
            </a:extLst>
          </p:cNvPr>
          <p:cNvSpPr/>
          <p:nvPr/>
        </p:nvSpPr>
        <p:spPr>
          <a:xfrm>
            <a:off x="5516880" y="5151383"/>
            <a:ext cx="777240" cy="77724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学</a:t>
            </a:r>
          </a:p>
        </p:txBody>
      </p:sp>
      <p:sp>
        <p:nvSpPr>
          <p:cNvPr id="23" name="椭圆 22">
            <a:extLst>
              <a:ext uri="{FF2B5EF4-FFF2-40B4-BE49-F238E27FC236}">
                <a16:creationId xmlns:a16="http://schemas.microsoft.com/office/drawing/2014/main" id="{7A84C942-538D-F54C-AC07-05EDCE047CA9}"/>
              </a:ext>
            </a:extLst>
          </p:cNvPr>
          <p:cNvSpPr/>
          <p:nvPr/>
        </p:nvSpPr>
        <p:spPr>
          <a:xfrm>
            <a:off x="7665720" y="1631206"/>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大</a:t>
            </a:r>
          </a:p>
        </p:txBody>
      </p:sp>
      <p:sp>
        <p:nvSpPr>
          <p:cNvPr id="24" name="椭圆 23">
            <a:extLst>
              <a:ext uri="{FF2B5EF4-FFF2-40B4-BE49-F238E27FC236}">
                <a16:creationId xmlns:a16="http://schemas.microsoft.com/office/drawing/2014/main" id="{9AFB1CCB-AFDE-7447-A105-5F62D2465420}"/>
              </a:ext>
            </a:extLst>
          </p:cNvPr>
          <p:cNvSpPr/>
          <p:nvPr/>
        </p:nvSpPr>
        <p:spPr>
          <a:xfrm>
            <a:off x="8328660" y="2812043"/>
            <a:ext cx="777240" cy="77724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学</a:t>
            </a:r>
          </a:p>
        </p:txBody>
      </p:sp>
      <p:sp>
        <p:nvSpPr>
          <p:cNvPr id="25" name="椭圆 24">
            <a:extLst>
              <a:ext uri="{FF2B5EF4-FFF2-40B4-BE49-F238E27FC236}">
                <a16:creationId xmlns:a16="http://schemas.microsoft.com/office/drawing/2014/main" id="{FBE04D15-6A99-A044-B5C4-E657A6293008}"/>
              </a:ext>
            </a:extLst>
          </p:cNvPr>
          <p:cNvSpPr/>
          <p:nvPr/>
        </p:nvSpPr>
        <p:spPr>
          <a:xfrm>
            <a:off x="6888480" y="5140743"/>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饭</a:t>
            </a:r>
          </a:p>
        </p:txBody>
      </p:sp>
      <p:sp>
        <p:nvSpPr>
          <p:cNvPr id="26" name="椭圆 25">
            <a:extLst>
              <a:ext uri="{FF2B5EF4-FFF2-40B4-BE49-F238E27FC236}">
                <a16:creationId xmlns:a16="http://schemas.microsoft.com/office/drawing/2014/main" id="{D6D23385-0F3B-A44B-9578-FC2E61E06BC1}"/>
              </a:ext>
            </a:extLst>
          </p:cNvPr>
          <p:cNvSpPr/>
          <p:nvPr/>
        </p:nvSpPr>
        <p:spPr>
          <a:xfrm>
            <a:off x="7551420" y="6031543"/>
            <a:ext cx="777240" cy="77724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店</a:t>
            </a:r>
          </a:p>
        </p:txBody>
      </p:sp>
      <p:cxnSp>
        <p:nvCxnSpPr>
          <p:cNvPr id="27" name="直线箭头连接符 26">
            <a:extLst>
              <a:ext uri="{FF2B5EF4-FFF2-40B4-BE49-F238E27FC236}">
                <a16:creationId xmlns:a16="http://schemas.microsoft.com/office/drawing/2014/main" id="{27B6EF58-900C-E648-A20E-40E084D2E683}"/>
              </a:ext>
            </a:extLst>
          </p:cNvPr>
          <p:cNvCxnSpPr>
            <a:cxnSpLocks/>
            <a:stCxn id="4" idx="3"/>
            <a:endCxn id="13" idx="7"/>
          </p:cNvCxnSpPr>
          <p:nvPr/>
        </p:nvCxnSpPr>
        <p:spPr>
          <a:xfrm flipH="1">
            <a:off x="6622256" y="1395199"/>
            <a:ext cx="349568" cy="384384"/>
          </a:xfrm>
          <a:prstGeom prst="straightConnector1">
            <a:avLst/>
          </a:prstGeom>
          <a:ln w="25400">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线箭头连接符 27">
            <a:extLst>
              <a:ext uri="{FF2B5EF4-FFF2-40B4-BE49-F238E27FC236}">
                <a16:creationId xmlns:a16="http://schemas.microsoft.com/office/drawing/2014/main" id="{0FCD6A25-A534-3D43-9216-2BCB32BFCCCA}"/>
              </a:ext>
            </a:extLst>
          </p:cNvPr>
          <p:cNvCxnSpPr>
            <a:cxnSpLocks/>
            <a:stCxn id="4" idx="5"/>
            <a:endCxn id="23" idx="1"/>
          </p:cNvCxnSpPr>
          <p:nvPr/>
        </p:nvCxnSpPr>
        <p:spPr>
          <a:xfrm>
            <a:off x="7521416" y="1395199"/>
            <a:ext cx="258128" cy="349831"/>
          </a:xfrm>
          <a:prstGeom prst="straightConnector1">
            <a:avLst/>
          </a:prstGeom>
          <a:ln w="25400">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线箭头连接符 28">
            <a:extLst>
              <a:ext uri="{FF2B5EF4-FFF2-40B4-BE49-F238E27FC236}">
                <a16:creationId xmlns:a16="http://schemas.microsoft.com/office/drawing/2014/main" id="{267BD164-8172-CC42-A24B-B92130B5D186}"/>
              </a:ext>
            </a:extLst>
          </p:cNvPr>
          <p:cNvCxnSpPr>
            <a:cxnSpLocks/>
            <a:stCxn id="23" idx="5"/>
            <a:endCxn id="24" idx="0"/>
          </p:cNvCxnSpPr>
          <p:nvPr/>
        </p:nvCxnSpPr>
        <p:spPr>
          <a:xfrm>
            <a:off x="8329136" y="2294622"/>
            <a:ext cx="388144" cy="517421"/>
          </a:xfrm>
          <a:prstGeom prst="straightConnector1">
            <a:avLst/>
          </a:prstGeom>
          <a:ln w="25400">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线箭头连接符 30">
            <a:extLst>
              <a:ext uri="{FF2B5EF4-FFF2-40B4-BE49-F238E27FC236}">
                <a16:creationId xmlns:a16="http://schemas.microsoft.com/office/drawing/2014/main" id="{0313C1C2-6C08-2748-89FF-A7DCC7003850}"/>
              </a:ext>
            </a:extLst>
          </p:cNvPr>
          <p:cNvCxnSpPr>
            <a:cxnSpLocks/>
            <a:stCxn id="13" idx="5"/>
            <a:endCxn id="16" idx="0"/>
          </p:cNvCxnSpPr>
          <p:nvPr/>
        </p:nvCxnSpPr>
        <p:spPr>
          <a:xfrm>
            <a:off x="6622256" y="2329175"/>
            <a:ext cx="266224" cy="536340"/>
          </a:xfrm>
          <a:prstGeom prst="straightConnector1">
            <a:avLst/>
          </a:prstGeom>
          <a:ln w="25400">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线箭头连接符 35">
            <a:extLst>
              <a:ext uri="{FF2B5EF4-FFF2-40B4-BE49-F238E27FC236}">
                <a16:creationId xmlns:a16="http://schemas.microsoft.com/office/drawing/2014/main" id="{6709C036-E025-5645-96AC-51835D34A8BF}"/>
              </a:ext>
            </a:extLst>
          </p:cNvPr>
          <p:cNvCxnSpPr>
            <a:cxnSpLocks/>
            <a:stCxn id="13" idx="3"/>
            <a:endCxn id="14" idx="7"/>
          </p:cNvCxnSpPr>
          <p:nvPr/>
        </p:nvCxnSpPr>
        <p:spPr>
          <a:xfrm flipH="1">
            <a:off x="5791676" y="2329175"/>
            <a:ext cx="280988" cy="565949"/>
          </a:xfrm>
          <a:prstGeom prst="straightConnector1">
            <a:avLst/>
          </a:prstGeom>
          <a:ln w="25400">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线箭头连接符 38">
            <a:extLst>
              <a:ext uri="{FF2B5EF4-FFF2-40B4-BE49-F238E27FC236}">
                <a16:creationId xmlns:a16="http://schemas.microsoft.com/office/drawing/2014/main" id="{A85F06BA-EE9C-1545-8886-57B1C38A4EF8}"/>
              </a:ext>
            </a:extLst>
          </p:cNvPr>
          <p:cNvCxnSpPr>
            <a:cxnSpLocks/>
            <a:stCxn id="16" idx="4"/>
            <a:endCxn id="20" idx="0"/>
          </p:cNvCxnSpPr>
          <p:nvPr/>
        </p:nvCxnSpPr>
        <p:spPr>
          <a:xfrm flipH="1">
            <a:off x="6583204" y="3642755"/>
            <a:ext cx="305276" cy="579252"/>
          </a:xfrm>
          <a:prstGeom prst="straightConnector1">
            <a:avLst/>
          </a:prstGeom>
          <a:ln w="25400">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线箭头连接符 43">
            <a:extLst>
              <a:ext uri="{FF2B5EF4-FFF2-40B4-BE49-F238E27FC236}">
                <a16:creationId xmlns:a16="http://schemas.microsoft.com/office/drawing/2014/main" id="{1AF1FD36-D6F4-5248-99BE-221F4D854692}"/>
              </a:ext>
            </a:extLst>
          </p:cNvPr>
          <p:cNvCxnSpPr>
            <a:cxnSpLocks/>
            <a:stCxn id="20" idx="3"/>
            <a:endCxn id="22" idx="7"/>
          </p:cNvCxnSpPr>
          <p:nvPr/>
        </p:nvCxnSpPr>
        <p:spPr>
          <a:xfrm flipH="1">
            <a:off x="6180296" y="4885423"/>
            <a:ext cx="128112" cy="379784"/>
          </a:xfrm>
          <a:prstGeom prst="straightConnector1">
            <a:avLst/>
          </a:prstGeom>
          <a:ln w="25400">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线箭头连接符 46">
            <a:extLst>
              <a:ext uri="{FF2B5EF4-FFF2-40B4-BE49-F238E27FC236}">
                <a16:creationId xmlns:a16="http://schemas.microsoft.com/office/drawing/2014/main" id="{737A7ADB-D7AD-1E44-B588-2EEF5C412D21}"/>
              </a:ext>
            </a:extLst>
          </p:cNvPr>
          <p:cNvCxnSpPr>
            <a:cxnSpLocks/>
            <a:stCxn id="20" idx="5"/>
            <a:endCxn id="25" idx="1"/>
          </p:cNvCxnSpPr>
          <p:nvPr/>
        </p:nvCxnSpPr>
        <p:spPr>
          <a:xfrm>
            <a:off x="6858000" y="4885423"/>
            <a:ext cx="144304" cy="369144"/>
          </a:xfrm>
          <a:prstGeom prst="straightConnector1">
            <a:avLst/>
          </a:prstGeom>
          <a:ln w="25400">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线箭头连接符 49">
            <a:extLst>
              <a:ext uri="{FF2B5EF4-FFF2-40B4-BE49-F238E27FC236}">
                <a16:creationId xmlns:a16="http://schemas.microsoft.com/office/drawing/2014/main" id="{CB028617-C9ED-0E4D-BAA2-5DC2ECFD0AC9}"/>
              </a:ext>
            </a:extLst>
          </p:cNvPr>
          <p:cNvCxnSpPr>
            <a:cxnSpLocks/>
            <a:stCxn id="25" idx="5"/>
            <a:endCxn id="26" idx="1"/>
          </p:cNvCxnSpPr>
          <p:nvPr/>
        </p:nvCxnSpPr>
        <p:spPr>
          <a:xfrm>
            <a:off x="7551896" y="5804159"/>
            <a:ext cx="113348" cy="341208"/>
          </a:xfrm>
          <a:prstGeom prst="straightConnector1">
            <a:avLst/>
          </a:prstGeom>
          <a:ln w="25400">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4" name="矩形 53">
            <a:extLst>
              <a:ext uri="{FF2B5EF4-FFF2-40B4-BE49-F238E27FC236}">
                <a16:creationId xmlns:a16="http://schemas.microsoft.com/office/drawing/2014/main" id="{8F0D72BF-FE8C-0F45-94C0-22D859F3B9F5}"/>
              </a:ext>
            </a:extLst>
          </p:cNvPr>
          <p:cNvSpPr/>
          <p:nvPr/>
        </p:nvSpPr>
        <p:spPr>
          <a:xfrm>
            <a:off x="4967914" y="3581291"/>
            <a:ext cx="723275" cy="369332"/>
          </a:xfrm>
          <a:prstGeom prst="rect">
            <a:avLst/>
          </a:prstGeom>
        </p:spPr>
        <p:txBody>
          <a:bodyPr wrap="none">
            <a:spAutoFit/>
          </a:bodyPr>
          <a:lstStyle/>
          <a:p>
            <a:r>
              <a:rPr lang="zh-CN" altLang="en-US" dirty="0"/>
              <a:t>3850</a:t>
            </a:r>
          </a:p>
        </p:txBody>
      </p:sp>
      <p:sp>
        <p:nvSpPr>
          <p:cNvPr id="55" name="矩形 54">
            <a:extLst>
              <a:ext uri="{FF2B5EF4-FFF2-40B4-BE49-F238E27FC236}">
                <a16:creationId xmlns:a16="http://schemas.microsoft.com/office/drawing/2014/main" id="{330481DF-6151-F541-B7DE-A72EE665C537}"/>
              </a:ext>
            </a:extLst>
          </p:cNvPr>
          <p:cNvSpPr/>
          <p:nvPr/>
        </p:nvSpPr>
        <p:spPr>
          <a:xfrm>
            <a:off x="7177125" y="3503092"/>
            <a:ext cx="857927" cy="369332"/>
          </a:xfrm>
          <a:prstGeom prst="rect">
            <a:avLst/>
          </a:prstGeom>
        </p:spPr>
        <p:txBody>
          <a:bodyPr wrap="none">
            <a:spAutoFit/>
          </a:bodyPr>
          <a:lstStyle/>
          <a:p>
            <a:r>
              <a:rPr lang="zh-CN" altLang="en-US" dirty="0"/>
              <a:t>34488</a:t>
            </a:r>
          </a:p>
        </p:txBody>
      </p:sp>
      <p:sp>
        <p:nvSpPr>
          <p:cNvPr id="56" name="矩形 55">
            <a:extLst>
              <a:ext uri="{FF2B5EF4-FFF2-40B4-BE49-F238E27FC236}">
                <a16:creationId xmlns:a16="http://schemas.microsoft.com/office/drawing/2014/main" id="{29C8A358-AA66-4D43-B6D1-E264F45DAAC0}"/>
              </a:ext>
            </a:extLst>
          </p:cNvPr>
          <p:cNvSpPr/>
          <p:nvPr/>
        </p:nvSpPr>
        <p:spPr>
          <a:xfrm>
            <a:off x="4922520" y="5790097"/>
            <a:ext cx="723275" cy="369332"/>
          </a:xfrm>
          <a:prstGeom prst="rect">
            <a:avLst/>
          </a:prstGeom>
        </p:spPr>
        <p:txBody>
          <a:bodyPr wrap="none">
            <a:spAutoFit/>
          </a:bodyPr>
          <a:lstStyle/>
          <a:p>
            <a:r>
              <a:rPr lang="zh-CN" altLang="en-US" dirty="0"/>
              <a:t>2053</a:t>
            </a:r>
          </a:p>
        </p:txBody>
      </p:sp>
      <p:sp>
        <p:nvSpPr>
          <p:cNvPr id="57" name="矩形 56">
            <a:extLst>
              <a:ext uri="{FF2B5EF4-FFF2-40B4-BE49-F238E27FC236}">
                <a16:creationId xmlns:a16="http://schemas.microsoft.com/office/drawing/2014/main" id="{8E2A5184-18CE-5344-ACE2-63578E71EEBA}"/>
              </a:ext>
            </a:extLst>
          </p:cNvPr>
          <p:cNvSpPr/>
          <p:nvPr/>
        </p:nvSpPr>
        <p:spPr>
          <a:xfrm>
            <a:off x="9046268" y="3319252"/>
            <a:ext cx="857927" cy="369332"/>
          </a:xfrm>
          <a:prstGeom prst="rect">
            <a:avLst/>
          </a:prstGeom>
        </p:spPr>
        <p:txBody>
          <a:bodyPr wrap="none">
            <a:spAutoFit/>
          </a:bodyPr>
          <a:lstStyle/>
          <a:p>
            <a:r>
              <a:rPr lang="zh-CN" altLang="en-US" dirty="0"/>
              <a:t>20025</a:t>
            </a:r>
          </a:p>
        </p:txBody>
      </p:sp>
    </p:spTree>
    <p:extLst>
      <p:ext uri="{BB962C8B-B14F-4D97-AF65-F5344CB8AC3E}">
        <p14:creationId xmlns:p14="http://schemas.microsoft.com/office/powerpoint/2010/main" val="24993534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中文分词</a:t>
            </a: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16</a:t>
            </a:fld>
            <a:endParaRPr lang="en-US" dirty="0">
              <a:latin typeface="+mn-lt"/>
              <a:cs typeface="+mn-ea"/>
              <a:sym typeface="+mn-lt"/>
            </a:endParaRPr>
          </a:p>
        </p:txBody>
      </p:sp>
      <p:sp>
        <p:nvSpPr>
          <p:cNvPr id="3" name="圆角矩形 2">
            <a:extLst>
              <a:ext uri="{FF2B5EF4-FFF2-40B4-BE49-F238E27FC236}">
                <a16:creationId xmlns:a16="http://schemas.microsoft.com/office/drawing/2014/main" id="{F4240B77-7806-F349-B878-9114BFCEEDF3}"/>
              </a:ext>
            </a:extLst>
          </p:cNvPr>
          <p:cNvSpPr/>
          <p:nvPr/>
        </p:nvSpPr>
        <p:spPr>
          <a:xfrm>
            <a:off x="426720" y="1417320"/>
            <a:ext cx="1584960" cy="731520"/>
          </a:xfrm>
          <a:prstGeom prst="roundRect">
            <a:avLst/>
          </a:prstGeom>
          <a:noFill/>
          <a:ln w="12700">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accent1">
                    <a:alpha val="20000"/>
                  </a:schemeClr>
                </a:solidFill>
              </a:rPr>
              <a:t>字典</a:t>
            </a:r>
          </a:p>
        </p:txBody>
      </p:sp>
      <p:sp>
        <p:nvSpPr>
          <p:cNvPr id="10" name="圆角矩形 9">
            <a:extLst>
              <a:ext uri="{FF2B5EF4-FFF2-40B4-BE49-F238E27FC236}">
                <a16:creationId xmlns:a16="http://schemas.microsoft.com/office/drawing/2014/main" id="{0B58C802-084E-4E40-A87F-BBA1FB6E2F82}"/>
              </a:ext>
            </a:extLst>
          </p:cNvPr>
          <p:cNvSpPr/>
          <p:nvPr/>
        </p:nvSpPr>
        <p:spPr>
          <a:xfrm>
            <a:off x="426720" y="3169920"/>
            <a:ext cx="1584960" cy="731520"/>
          </a:xfrm>
          <a:prstGeom prst="round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1"/>
                </a:solidFill>
              </a:rPr>
              <a:t>DAG</a:t>
            </a:r>
            <a:endParaRPr kumimoji="1" lang="zh-CN" altLang="en-US" dirty="0">
              <a:solidFill>
                <a:schemeClr val="accent1"/>
              </a:solidFill>
            </a:endParaRPr>
          </a:p>
        </p:txBody>
      </p:sp>
      <p:sp>
        <p:nvSpPr>
          <p:cNvPr id="12" name="圆角矩形 11">
            <a:extLst>
              <a:ext uri="{FF2B5EF4-FFF2-40B4-BE49-F238E27FC236}">
                <a16:creationId xmlns:a16="http://schemas.microsoft.com/office/drawing/2014/main" id="{6C1CC120-DA62-6C46-9A99-89F0EE2DFE41}"/>
              </a:ext>
            </a:extLst>
          </p:cNvPr>
          <p:cNvSpPr/>
          <p:nvPr/>
        </p:nvSpPr>
        <p:spPr>
          <a:xfrm>
            <a:off x="426720" y="4922520"/>
            <a:ext cx="1584960" cy="731520"/>
          </a:xfrm>
          <a:prstGeom prst="roundRect">
            <a:avLst/>
          </a:prstGeom>
          <a:noFill/>
          <a:ln w="12700">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accent1">
                    <a:alpha val="20000"/>
                  </a:schemeClr>
                </a:solidFill>
              </a:rPr>
              <a:t>最大切分</a:t>
            </a:r>
            <a:endParaRPr kumimoji="1" lang="en-US" altLang="zh-CN" dirty="0">
              <a:solidFill>
                <a:schemeClr val="accent1">
                  <a:alpha val="20000"/>
                </a:schemeClr>
              </a:solidFill>
            </a:endParaRPr>
          </a:p>
          <a:p>
            <a:pPr algn="ctr"/>
            <a:r>
              <a:rPr kumimoji="1" lang="zh-CN" altLang="en-US" dirty="0">
                <a:solidFill>
                  <a:schemeClr val="accent1">
                    <a:alpha val="20000"/>
                  </a:schemeClr>
                </a:solidFill>
              </a:rPr>
              <a:t>组合</a:t>
            </a:r>
          </a:p>
        </p:txBody>
      </p:sp>
      <p:cxnSp>
        <p:nvCxnSpPr>
          <p:cNvPr id="6" name="直线箭头连接符 5">
            <a:extLst>
              <a:ext uri="{FF2B5EF4-FFF2-40B4-BE49-F238E27FC236}">
                <a16:creationId xmlns:a16="http://schemas.microsoft.com/office/drawing/2014/main" id="{01DE1530-5791-4241-A755-5435C947D3B3}"/>
              </a:ext>
            </a:extLst>
          </p:cNvPr>
          <p:cNvCxnSpPr>
            <a:stCxn id="3" idx="2"/>
            <a:endCxn id="10" idx="0"/>
          </p:cNvCxnSpPr>
          <p:nvPr/>
        </p:nvCxnSpPr>
        <p:spPr>
          <a:xfrm>
            <a:off x="1219200" y="2148840"/>
            <a:ext cx="0" cy="1021080"/>
          </a:xfrm>
          <a:prstGeom prst="straightConnector1">
            <a:avLst/>
          </a:prstGeom>
          <a:ln w="12700">
            <a:solidFill>
              <a:schemeClr val="accent1">
                <a:alpha val="2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线箭头连接符 14">
            <a:extLst>
              <a:ext uri="{FF2B5EF4-FFF2-40B4-BE49-F238E27FC236}">
                <a16:creationId xmlns:a16="http://schemas.microsoft.com/office/drawing/2014/main" id="{562FF30C-AA33-4C4A-B1E9-7606A417084D}"/>
              </a:ext>
            </a:extLst>
          </p:cNvPr>
          <p:cNvCxnSpPr>
            <a:cxnSpLocks/>
            <a:stCxn id="10" idx="2"/>
            <a:endCxn id="12" idx="0"/>
          </p:cNvCxnSpPr>
          <p:nvPr/>
        </p:nvCxnSpPr>
        <p:spPr>
          <a:xfrm>
            <a:off x="1219200" y="3901440"/>
            <a:ext cx="0" cy="1021080"/>
          </a:xfrm>
          <a:prstGeom prst="straightConnector1">
            <a:avLst/>
          </a:prstGeom>
          <a:ln w="12700">
            <a:solidFill>
              <a:schemeClr val="accent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 name="椭圆 31">
            <a:extLst>
              <a:ext uri="{FF2B5EF4-FFF2-40B4-BE49-F238E27FC236}">
                <a16:creationId xmlns:a16="http://schemas.microsoft.com/office/drawing/2014/main" id="{E7FE5B66-DC06-0A48-8232-8EC583DFAF81}"/>
              </a:ext>
            </a:extLst>
          </p:cNvPr>
          <p:cNvSpPr/>
          <p:nvPr/>
        </p:nvSpPr>
        <p:spPr>
          <a:xfrm>
            <a:off x="2987040" y="3169920"/>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我</a:t>
            </a:r>
          </a:p>
        </p:txBody>
      </p:sp>
      <p:sp>
        <p:nvSpPr>
          <p:cNvPr id="33" name="椭圆 32">
            <a:extLst>
              <a:ext uri="{FF2B5EF4-FFF2-40B4-BE49-F238E27FC236}">
                <a16:creationId xmlns:a16="http://schemas.microsoft.com/office/drawing/2014/main" id="{D192FA9D-F175-5841-8325-15083AF5EEE2}"/>
              </a:ext>
            </a:extLst>
          </p:cNvPr>
          <p:cNvSpPr/>
          <p:nvPr/>
        </p:nvSpPr>
        <p:spPr>
          <a:xfrm>
            <a:off x="4188460" y="3169920"/>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来</a:t>
            </a:r>
          </a:p>
        </p:txBody>
      </p:sp>
      <p:sp>
        <p:nvSpPr>
          <p:cNvPr id="34" name="椭圆 33">
            <a:extLst>
              <a:ext uri="{FF2B5EF4-FFF2-40B4-BE49-F238E27FC236}">
                <a16:creationId xmlns:a16="http://schemas.microsoft.com/office/drawing/2014/main" id="{E8FC6FDF-B276-E345-8070-2E3C5D55619F}"/>
              </a:ext>
            </a:extLst>
          </p:cNvPr>
          <p:cNvSpPr/>
          <p:nvPr/>
        </p:nvSpPr>
        <p:spPr>
          <a:xfrm>
            <a:off x="5389880" y="3169920"/>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到</a:t>
            </a:r>
          </a:p>
        </p:txBody>
      </p:sp>
      <p:sp>
        <p:nvSpPr>
          <p:cNvPr id="35" name="椭圆 34">
            <a:extLst>
              <a:ext uri="{FF2B5EF4-FFF2-40B4-BE49-F238E27FC236}">
                <a16:creationId xmlns:a16="http://schemas.microsoft.com/office/drawing/2014/main" id="{899198FC-620E-4C4C-9766-0C5AC2BF75CF}"/>
              </a:ext>
            </a:extLst>
          </p:cNvPr>
          <p:cNvSpPr/>
          <p:nvPr/>
        </p:nvSpPr>
        <p:spPr>
          <a:xfrm>
            <a:off x="6591300" y="3169920"/>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北</a:t>
            </a:r>
          </a:p>
        </p:txBody>
      </p:sp>
      <p:sp>
        <p:nvSpPr>
          <p:cNvPr id="37" name="椭圆 36">
            <a:extLst>
              <a:ext uri="{FF2B5EF4-FFF2-40B4-BE49-F238E27FC236}">
                <a16:creationId xmlns:a16="http://schemas.microsoft.com/office/drawing/2014/main" id="{924D6E9E-241F-B84E-98EE-9BBEC1650931}"/>
              </a:ext>
            </a:extLst>
          </p:cNvPr>
          <p:cNvSpPr/>
          <p:nvPr/>
        </p:nvSpPr>
        <p:spPr>
          <a:xfrm>
            <a:off x="7792720" y="3169920"/>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京</a:t>
            </a:r>
          </a:p>
        </p:txBody>
      </p:sp>
      <p:sp>
        <p:nvSpPr>
          <p:cNvPr id="38" name="椭圆 37">
            <a:extLst>
              <a:ext uri="{FF2B5EF4-FFF2-40B4-BE49-F238E27FC236}">
                <a16:creationId xmlns:a16="http://schemas.microsoft.com/office/drawing/2014/main" id="{2BE9E5C0-3A1D-2C4A-8F37-BEA4EA68669D}"/>
              </a:ext>
            </a:extLst>
          </p:cNvPr>
          <p:cNvSpPr/>
          <p:nvPr/>
        </p:nvSpPr>
        <p:spPr>
          <a:xfrm>
            <a:off x="8994140" y="3169920"/>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大</a:t>
            </a:r>
          </a:p>
        </p:txBody>
      </p:sp>
      <p:sp>
        <p:nvSpPr>
          <p:cNvPr id="40" name="椭圆 39">
            <a:extLst>
              <a:ext uri="{FF2B5EF4-FFF2-40B4-BE49-F238E27FC236}">
                <a16:creationId xmlns:a16="http://schemas.microsoft.com/office/drawing/2014/main" id="{85D081B8-07B5-1F4C-A80C-3C1468C3FF24}"/>
              </a:ext>
            </a:extLst>
          </p:cNvPr>
          <p:cNvSpPr/>
          <p:nvPr/>
        </p:nvSpPr>
        <p:spPr>
          <a:xfrm>
            <a:off x="10195560" y="3169920"/>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学</a:t>
            </a:r>
          </a:p>
        </p:txBody>
      </p:sp>
      <p:cxnSp>
        <p:nvCxnSpPr>
          <p:cNvPr id="7" name="直线箭头连接符 6">
            <a:extLst>
              <a:ext uri="{FF2B5EF4-FFF2-40B4-BE49-F238E27FC236}">
                <a16:creationId xmlns:a16="http://schemas.microsoft.com/office/drawing/2014/main" id="{5D722D36-1213-E14B-B5A9-4CE8C4FC5A56}"/>
              </a:ext>
            </a:extLst>
          </p:cNvPr>
          <p:cNvCxnSpPr>
            <a:stCxn id="32" idx="6"/>
            <a:endCxn id="33" idx="2"/>
          </p:cNvCxnSpPr>
          <p:nvPr/>
        </p:nvCxnSpPr>
        <p:spPr>
          <a:xfrm>
            <a:off x="3764280" y="3558540"/>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线箭头连接符 40">
            <a:extLst>
              <a:ext uri="{FF2B5EF4-FFF2-40B4-BE49-F238E27FC236}">
                <a16:creationId xmlns:a16="http://schemas.microsoft.com/office/drawing/2014/main" id="{D4533B76-4549-5941-9ED4-ACAF15935EDC}"/>
              </a:ext>
            </a:extLst>
          </p:cNvPr>
          <p:cNvCxnSpPr>
            <a:cxnSpLocks/>
            <a:stCxn id="33" idx="6"/>
            <a:endCxn id="34" idx="2"/>
          </p:cNvCxnSpPr>
          <p:nvPr/>
        </p:nvCxnSpPr>
        <p:spPr>
          <a:xfrm>
            <a:off x="4965700" y="3558540"/>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直线箭头连接符 42">
            <a:extLst>
              <a:ext uri="{FF2B5EF4-FFF2-40B4-BE49-F238E27FC236}">
                <a16:creationId xmlns:a16="http://schemas.microsoft.com/office/drawing/2014/main" id="{BEB524D9-6974-154B-8019-78BD41893CA5}"/>
              </a:ext>
            </a:extLst>
          </p:cNvPr>
          <p:cNvCxnSpPr>
            <a:cxnSpLocks/>
            <a:stCxn id="34" idx="6"/>
            <a:endCxn id="35" idx="2"/>
          </p:cNvCxnSpPr>
          <p:nvPr/>
        </p:nvCxnSpPr>
        <p:spPr>
          <a:xfrm>
            <a:off x="6167120" y="3558540"/>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直线箭头连接符 45">
            <a:extLst>
              <a:ext uri="{FF2B5EF4-FFF2-40B4-BE49-F238E27FC236}">
                <a16:creationId xmlns:a16="http://schemas.microsoft.com/office/drawing/2014/main" id="{9F0B8D8F-DA36-D849-8CC4-5430FA099DCF}"/>
              </a:ext>
            </a:extLst>
          </p:cNvPr>
          <p:cNvCxnSpPr>
            <a:cxnSpLocks/>
            <a:stCxn id="35" idx="6"/>
            <a:endCxn id="37" idx="2"/>
          </p:cNvCxnSpPr>
          <p:nvPr/>
        </p:nvCxnSpPr>
        <p:spPr>
          <a:xfrm>
            <a:off x="7368540" y="3558540"/>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直线箭头连接符 48">
            <a:extLst>
              <a:ext uri="{FF2B5EF4-FFF2-40B4-BE49-F238E27FC236}">
                <a16:creationId xmlns:a16="http://schemas.microsoft.com/office/drawing/2014/main" id="{EBA36EF6-2208-A747-89D0-A57226704692}"/>
              </a:ext>
            </a:extLst>
          </p:cNvPr>
          <p:cNvCxnSpPr>
            <a:cxnSpLocks/>
            <a:stCxn id="37" idx="6"/>
            <a:endCxn id="38" idx="2"/>
          </p:cNvCxnSpPr>
          <p:nvPr/>
        </p:nvCxnSpPr>
        <p:spPr>
          <a:xfrm>
            <a:off x="8569960" y="3558540"/>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直线箭头连接符 51">
            <a:extLst>
              <a:ext uri="{FF2B5EF4-FFF2-40B4-BE49-F238E27FC236}">
                <a16:creationId xmlns:a16="http://schemas.microsoft.com/office/drawing/2014/main" id="{C09B5562-1A64-FB4B-AC65-8455E6336968}"/>
              </a:ext>
            </a:extLst>
          </p:cNvPr>
          <p:cNvCxnSpPr>
            <a:cxnSpLocks/>
            <a:stCxn id="38" idx="6"/>
            <a:endCxn id="40" idx="2"/>
          </p:cNvCxnSpPr>
          <p:nvPr/>
        </p:nvCxnSpPr>
        <p:spPr>
          <a:xfrm>
            <a:off x="9771380" y="3558540"/>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曲线连接符 52">
            <a:extLst>
              <a:ext uri="{FF2B5EF4-FFF2-40B4-BE49-F238E27FC236}">
                <a16:creationId xmlns:a16="http://schemas.microsoft.com/office/drawing/2014/main" id="{9E84BC35-3DF5-4F4F-B82E-36C63A175AAC}"/>
              </a:ext>
            </a:extLst>
          </p:cNvPr>
          <p:cNvCxnSpPr>
            <a:stCxn id="33" idx="0"/>
            <a:endCxn id="34" idx="0"/>
          </p:cNvCxnSpPr>
          <p:nvPr/>
        </p:nvCxnSpPr>
        <p:spPr>
          <a:xfrm rot="5400000" flipH="1" flipV="1">
            <a:off x="5177790" y="2569210"/>
            <a:ext cx="12700" cy="120142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曲线连接符 56">
            <a:extLst>
              <a:ext uri="{FF2B5EF4-FFF2-40B4-BE49-F238E27FC236}">
                <a16:creationId xmlns:a16="http://schemas.microsoft.com/office/drawing/2014/main" id="{D0614F90-AFBE-A140-AEA6-79330079C1A0}"/>
              </a:ext>
            </a:extLst>
          </p:cNvPr>
          <p:cNvCxnSpPr>
            <a:cxnSpLocks/>
            <a:stCxn id="35" idx="0"/>
            <a:endCxn id="37" idx="0"/>
          </p:cNvCxnSpPr>
          <p:nvPr/>
        </p:nvCxnSpPr>
        <p:spPr>
          <a:xfrm rot="5400000" flipH="1" flipV="1">
            <a:off x="7580630" y="2569210"/>
            <a:ext cx="12700" cy="120142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0" name="曲线连接符 59">
            <a:extLst>
              <a:ext uri="{FF2B5EF4-FFF2-40B4-BE49-F238E27FC236}">
                <a16:creationId xmlns:a16="http://schemas.microsoft.com/office/drawing/2014/main" id="{63744680-85AF-1040-A3C7-BC747C2764B5}"/>
              </a:ext>
            </a:extLst>
          </p:cNvPr>
          <p:cNvCxnSpPr>
            <a:cxnSpLocks/>
            <a:stCxn id="35" idx="4"/>
            <a:endCxn id="40" idx="4"/>
          </p:cNvCxnSpPr>
          <p:nvPr/>
        </p:nvCxnSpPr>
        <p:spPr>
          <a:xfrm rot="16200000" flipH="1">
            <a:off x="8782050" y="2145030"/>
            <a:ext cx="12700" cy="360426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曲线连接符 63">
            <a:extLst>
              <a:ext uri="{FF2B5EF4-FFF2-40B4-BE49-F238E27FC236}">
                <a16:creationId xmlns:a16="http://schemas.microsoft.com/office/drawing/2014/main" id="{1580DDE3-9CF1-CF43-AD71-D22D944ADB5B}"/>
              </a:ext>
            </a:extLst>
          </p:cNvPr>
          <p:cNvCxnSpPr>
            <a:cxnSpLocks/>
            <a:stCxn id="38" idx="0"/>
            <a:endCxn id="40" idx="0"/>
          </p:cNvCxnSpPr>
          <p:nvPr/>
        </p:nvCxnSpPr>
        <p:spPr>
          <a:xfrm rot="5400000" flipH="1" flipV="1">
            <a:off x="9983470" y="2569210"/>
            <a:ext cx="12700" cy="120142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75" name="矩形 74">
            <a:extLst>
              <a:ext uri="{FF2B5EF4-FFF2-40B4-BE49-F238E27FC236}">
                <a16:creationId xmlns:a16="http://schemas.microsoft.com/office/drawing/2014/main" id="{3CA02473-BB04-F341-AAE5-9C78802252C8}"/>
              </a:ext>
            </a:extLst>
          </p:cNvPr>
          <p:cNvSpPr/>
          <p:nvPr/>
        </p:nvSpPr>
        <p:spPr>
          <a:xfrm>
            <a:off x="3216001" y="2794119"/>
            <a:ext cx="319318" cy="369332"/>
          </a:xfrm>
          <a:prstGeom prst="rect">
            <a:avLst/>
          </a:prstGeom>
        </p:spPr>
        <p:txBody>
          <a:bodyPr wrap="none">
            <a:spAutoFit/>
          </a:bodyPr>
          <a:lstStyle/>
          <a:p>
            <a:pPr algn="ctr"/>
            <a:r>
              <a:rPr kumimoji="1" lang="en-US" altLang="zh-CN" dirty="0"/>
              <a:t>0</a:t>
            </a:r>
            <a:endParaRPr kumimoji="1" lang="zh-CN" altLang="en-US" dirty="0"/>
          </a:p>
        </p:txBody>
      </p:sp>
      <p:sp>
        <p:nvSpPr>
          <p:cNvPr id="76" name="矩形 75">
            <a:extLst>
              <a:ext uri="{FF2B5EF4-FFF2-40B4-BE49-F238E27FC236}">
                <a16:creationId xmlns:a16="http://schemas.microsoft.com/office/drawing/2014/main" id="{763091AF-26A4-4141-87F6-8D182C697C0D}"/>
              </a:ext>
            </a:extLst>
          </p:cNvPr>
          <p:cNvSpPr/>
          <p:nvPr/>
        </p:nvSpPr>
        <p:spPr>
          <a:xfrm>
            <a:off x="4418479" y="2794119"/>
            <a:ext cx="319318" cy="369332"/>
          </a:xfrm>
          <a:prstGeom prst="rect">
            <a:avLst/>
          </a:prstGeom>
        </p:spPr>
        <p:txBody>
          <a:bodyPr wrap="none">
            <a:spAutoFit/>
          </a:bodyPr>
          <a:lstStyle/>
          <a:p>
            <a:pPr algn="ctr"/>
            <a:r>
              <a:rPr kumimoji="1" lang="en-US" altLang="zh-CN" dirty="0"/>
              <a:t>1</a:t>
            </a:r>
            <a:endParaRPr kumimoji="1" lang="zh-CN" altLang="en-US" dirty="0"/>
          </a:p>
        </p:txBody>
      </p:sp>
      <p:sp>
        <p:nvSpPr>
          <p:cNvPr id="77" name="矩形 76">
            <a:extLst>
              <a:ext uri="{FF2B5EF4-FFF2-40B4-BE49-F238E27FC236}">
                <a16:creationId xmlns:a16="http://schemas.microsoft.com/office/drawing/2014/main" id="{2BA36FF0-9647-F449-B4E7-CD8D519A7AC6}"/>
              </a:ext>
            </a:extLst>
          </p:cNvPr>
          <p:cNvSpPr/>
          <p:nvPr/>
        </p:nvSpPr>
        <p:spPr>
          <a:xfrm>
            <a:off x="5620957" y="2794119"/>
            <a:ext cx="319318" cy="369332"/>
          </a:xfrm>
          <a:prstGeom prst="rect">
            <a:avLst/>
          </a:prstGeom>
        </p:spPr>
        <p:txBody>
          <a:bodyPr wrap="none">
            <a:spAutoFit/>
          </a:bodyPr>
          <a:lstStyle/>
          <a:p>
            <a:pPr algn="ctr"/>
            <a:r>
              <a:rPr kumimoji="1" lang="en-US" altLang="zh-CN" dirty="0"/>
              <a:t>2</a:t>
            </a:r>
            <a:endParaRPr kumimoji="1" lang="zh-CN" altLang="en-US" dirty="0"/>
          </a:p>
        </p:txBody>
      </p:sp>
      <p:sp>
        <p:nvSpPr>
          <p:cNvPr id="78" name="矩形 77">
            <a:extLst>
              <a:ext uri="{FF2B5EF4-FFF2-40B4-BE49-F238E27FC236}">
                <a16:creationId xmlns:a16="http://schemas.microsoft.com/office/drawing/2014/main" id="{FDA2C401-A1BD-CB49-AC1B-12CA9420656C}"/>
              </a:ext>
            </a:extLst>
          </p:cNvPr>
          <p:cNvSpPr/>
          <p:nvPr/>
        </p:nvSpPr>
        <p:spPr>
          <a:xfrm>
            <a:off x="6823434" y="2794119"/>
            <a:ext cx="319319" cy="369332"/>
          </a:xfrm>
          <a:prstGeom prst="rect">
            <a:avLst/>
          </a:prstGeom>
        </p:spPr>
        <p:txBody>
          <a:bodyPr wrap="none">
            <a:spAutoFit/>
          </a:bodyPr>
          <a:lstStyle/>
          <a:p>
            <a:pPr algn="ctr"/>
            <a:r>
              <a:rPr kumimoji="1" lang="en-US" altLang="zh-CN" dirty="0"/>
              <a:t>3</a:t>
            </a:r>
            <a:endParaRPr kumimoji="1" lang="zh-CN" altLang="en-US" dirty="0"/>
          </a:p>
        </p:txBody>
      </p:sp>
      <p:sp>
        <p:nvSpPr>
          <p:cNvPr id="79" name="矩形 78">
            <a:extLst>
              <a:ext uri="{FF2B5EF4-FFF2-40B4-BE49-F238E27FC236}">
                <a16:creationId xmlns:a16="http://schemas.microsoft.com/office/drawing/2014/main" id="{DEDF860B-1B30-A14F-8712-F93EDE0BAFE3}"/>
              </a:ext>
            </a:extLst>
          </p:cNvPr>
          <p:cNvSpPr/>
          <p:nvPr/>
        </p:nvSpPr>
        <p:spPr>
          <a:xfrm>
            <a:off x="8025912" y="2794119"/>
            <a:ext cx="319319" cy="369332"/>
          </a:xfrm>
          <a:prstGeom prst="rect">
            <a:avLst/>
          </a:prstGeom>
        </p:spPr>
        <p:txBody>
          <a:bodyPr wrap="none">
            <a:spAutoFit/>
          </a:bodyPr>
          <a:lstStyle/>
          <a:p>
            <a:pPr algn="ctr"/>
            <a:r>
              <a:rPr kumimoji="1" lang="en-US" altLang="zh-CN" dirty="0"/>
              <a:t>4</a:t>
            </a:r>
            <a:endParaRPr kumimoji="1" lang="zh-CN" altLang="en-US" dirty="0"/>
          </a:p>
        </p:txBody>
      </p:sp>
      <p:sp>
        <p:nvSpPr>
          <p:cNvPr id="80" name="矩形 79">
            <a:extLst>
              <a:ext uri="{FF2B5EF4-FFF2-40B4-BE49-F238E27FC236}">
                <a16:creationId xmlns:a16="http://schemas.microsoft.com/office/drawing/2014/main" id="{6C7D3044-4910-7745-86AF-2D99621D2FBC}"/>
              </a:ext>
            </a:extLst>
          </p:cNvPr>
          <p:cNvSpPr/>
          <p:nvPr/>
        </p:nvSpPr>
        <p:spPr>
          <a:xfrm>
            <a:off x="9228391" y="2794119"/>
            <a:ext cx="319318" cy="369332"/>
          </a:xfrm>
          <a:prstGeom prst="rect">
            <a:avLst/>
          </a:prstGeom>
        </p:spPr>
        <p:txBody>
          <a:bodyPr wrap="none">
            <a:spAutoFit/>
          </a:bodyPr>
          <a:lstStyle/>
          <a:p>
            <a:pPr algn="ctr"/>
            <a:r>
              <a:rPr kumimoji="1" lang="en-US" altLang="zh-CN" dirty="0"/>
              <a:t>5</a:t>
            </a:r>
            <a:endParaRPr kumimoji="1" lang="zh-CN" altLang="en-US" dirty="0"/>
          </a:p>
        </p:txBody>
      </p:sp>
      <p:sp>
        <p:nvSpPr>
          <p:cNvPr id="81" name="矩形 80">
            <a:extLst>
              <a:ext uri="{FF2B5EF4-FFF2-40B4-BE49-F238E27FC236}">
                <a16:creationId xmlns:a16="http://schemas.microsoft.com/office/drawing/2014/main" id="{BDC8D7C7-1183-3847-9854-C85B0064AEEE}"/>
              </a:ext>
            </a:extLst>
          </p:cNvPr>
          <p:cNvSpPr/>
          <p:nvPr/>
        </p:nvSpPr>
        <p:spPr>
          <a:xfrm>
            <a:off x="10430871" y="2794119"/>
            <a:ext cx="319318" cy="369332"/>
          </a:xfrm>
          <a:prstGeom prst="rect">
            <a:avLst/>
          </a:prstGeom>
        </p:spPr>
        <p:txBody>
          <a:bodyPr wrap="none">
            <a:spAutoFit/>
          </a:bodyPr>
          <a:lstStyle/>
          <a:p>
            <a:pPr algn="ctr"/>
            <a:r>
              <a:rPr kumimoji="1" lang="en-US" altLang="zh-CN" dirty="0"/>
              <a:t>6</a:t>
            </a:r>
            <a:endParaRPr kumimoji="1" lang="zh-CN" altLang="en-US" dirty="0"/>
          </a:p>
        </p:txBody>
      </p:sp>
    </p:spTree>
    <p:extLst>
      <p:ext uri="{BB962C8B-B14F-4D97-AF65-F5344CB8AC3E}">
        <p14:creationId xmlns:p14="http://schemas.microsoft.com/office/powerpoint/2010/main" val="35060468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中文分词</a:t>
            </a: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17</a:t>
            </a:fld>
            <a:endParaRPr lang="en-US" dirty="0">
              <a:latin typeface="+mn-lt"/>
              <a:cs typeface="+mn-ea"/>
              <a:sym typeface="+mn-lt"/>
            </a:endParaRPr>
          </a:p>
        </p:txBody>
      </p:sp>
      <p:sp>
        <p:nvSpPr>
          <p:cNvPr id="3" name="圆角矩形 2">
            <a:extLst>
              <a:ext uri="{FF2B5EF4-FFF2-40B4-BE49-F238E27FC236}">
                <a16:creationId xmlns:a16="http://schemas.microsoft.com/office/drawing/2014/main" id="{F4240B77-7806-F349-B878-9114BFCEEDF3}"/>
              </a:ext>
            </a:extLst>
          </p:cNvPr>
          <p:cNvSpPr/>
          <p:nvPr/>
        </p:nvSpPr>
        <p:spPr>
          <a:xfrm>
            <a:off x="426720" y="1417320"/>
            <a:ext cx="1584960" cy="731520"/>
          </a:xfrm>
          <a:prstGeom prst="roundRect">
            <a:avLst/>
          </a:prstGeom>
          <a:noFill/>
          <a:ln w="12700">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accent1">
                    <a:alpha val="20000"/>
                  </a:schemeClr>
                </a:solidFill>
              </a:rPr>
              <a:t>字典</a:t>
            </a:r>
          </a:p>
        </p:txBody>
      </p:sp>
      <p:sp>
        <p:nvSpPr>
          <p:cNvPr id="10" name="圆角矩形 9">
            <a:extLst>
              <a:ext uri="{FF2B5EF4-FFF2-40B4-BE49-F238E27FC236}">
                <a16:creationId xmlns:a16="http://schemas.microsoft.com/office/drawing/2014/main" id="{0B58C802-084E-4E40-A87F-BBA1FB6E2F82}"/>
              </a:ext>
            </a:extLst>
          </p:cNvPr>
          <p:cNvSpPr/>
          <p:nvPr/>
        </p:nvSpPr>
        <p:spPr>
          <a:xfrm>
            <a:off x="426720" y="3169920"/>
            <a:ext cx="1584960" cy="731520"/>
          </a:xfrm>
          <a:prstGeom prst="round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1"/>
                </a:solidFill>
              </a:rPr>
              <a:t>DAG</a:t>
            </a:r>
            <a:endParaRPr kumimoji="1" lang="zh-CN" altLang="en-US" dirty="0">
              <a:solidFill>
                <a:schemeClr val="accent1"/>
              </a:solidFill>
            </a:endParaRPr>
          </a:p>
        </p:txBody>
      </p:sp>
      <p:sp>
        <p:nvSpPr>
          <p:cNvPr id="12" name="圆角矩形 11">
            <a:extLst>
              <a:ext uri="{FF2B5EF4-FFF2-40B4-BE49-F238E27FC236}">
                <a16:creationId xmlns:a16="http://schemas.microsoft.com/office/drawing/2014/main" id="{6C1CC120-DA62-6C46-9A99-89F0EE2DFE41}"/>
              </a:ext>
            </a:extLst>
          </p:cNvPr>
          <p:cNvSpPr/>
          <p:nvPr/>
        </p:nvSpPr>
        <p:spPr>
          <a:xfrm>
            <a:off x="426720" y="4922520"/>
            <a:ext cx="1584960" cy="731520"/>
          </a:xfrm>
          <a:prstGeom prst="roundRect">
            <a:avLst/>
          </a:prstGeom>
          <a:noFill/>
          <a:ln w="12700">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accent1">
                    <a:alpha val="20000"/>
                  </a:schemeClr>
                </a:solidFill>
              </a:rPr>
              <a:t>最大切分</a:t>
            </a:r>
            <a:endParaRPr kumimoji="1" lang="en-US" altLang="zh-CN" dirty="0">
              <a:solidFill>
                <a:schemeClr val="accent1">
                  <a:alpha val="20000"/>
                </a:schemeClr>
              </a:solidFill>
            </a:endParaRPr>
          </a:p>
          <a:p>
            <a:pPr algn="ctr"/>
            <a:r>
              <a:rPr kumimoji="1" lang="zh-CN" altLang="en-US" dirty="0">
                <a:solidFill>
                  <a:schemeClr val="accent1">
                    <a:alpha val="20000"/>
                  </a:schemeClr>
                </a:solidFill>
              </a:rPr>
              <a:t>组合</a:t>
            </a:r>
          </a:p>
        </p:txBody>
      </p:sp>
      <p:cxnSp>
        <p:nvCxnSpPr>
          <p:cNvPr id="6" name="直线箭头连接符 5">
            <a:extLst>
              <a:ext uri="{FF2B5EF4-FFF2-40B4-BE49-F238E27FC236}">
                <a16:creationId xmlns:a16="http://schemas.microsoft.com/office/drawing/2014/main" id="{01DE1530-5791-4241-A755-5435C947D3B3}"/>
              </a:ext>
            </a:extLst>
          </p:cNvPr>
          <p:cNvCxnSpPr>
            <a:stCxn id="3" idx="2"/>
            <a:endCxn id="10" idx="0"/>
          </p:cNvCxnSpPr>
          <p:nvPr/>
        </p:nvCxnSpPr>
        <p:spPr>
          <a:xfrm>
            <a:off x="1219200" y="2148840"/>
            <a:ext cx="0" cy="1021080"/>
          </a:xfrm>
          <a:prstGeom prst="straightConnector1">
            <a:avLst/>
          </a:prstGeom>
          <a:ln w="12700">
            <a:solidFill>
              <a:schemeClr val="accent1">
                <a:alpha val="2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线箭头连接符 14">
            <a:extLst>
              <a:ext uri="{FF2B5EF4-FFF2-40B4-BE49-F238E27FC236}">
                <a16:creationId xmlns:a16="http://schemas.microsoft.com/office/drawing/2014/main" id="{562FF30C-AA33-4C4A-B1E9-7606A417084D}"/>
              </a:ext>
            </a:extLst>
          </p:cNvPr>
          <p:cNvCxnSpPr>
            <a:cxnSpLocks/>
            <a:stCxn id="10" idx="2"/>
            <a:endCxn id="12" idx="0"/>
          </p:cNvCxnSpPr>
          <p:nvPr/>
        </p:nvCxnSpPr>
        <p:spPr>
          <a:xfrm>
            <a:off x="1219200" y="3901440"/>
            <a:ext cx="0" cy="1021080"/>
          </a:xfrm>
          <a:prstGeom prst="straightConnector1">
            <a:avLst/>
          </a:prstGeom>
          <a:ln w="12700">
            <a:solidFill>
              <a:schemeClr val="accent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 name="椭圆 31">
            <a:extLst>
              <a:ext uri="{FF2B5EF4-FFF2-40B4-BE49-F238E27FC236}">
                <a16:creationId xmlns:a16="http://schemas.microsoft.com/office/drawing/2014/main" id="{E7FE5B66-DC06-0A48-8232-8EC583DFAF81}"/>
              </a:ext>
            </a:extLst>
          </p:cNvPr>
          <p:cNvSpPr/>
          <p:nvPr/>
        </p:nvSpPr>
        <p:spPr>
          <a:xfrm>
            <a:off x="298704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我</a:t>
            </a:r>
          </a:p>
        </p:txBody>
      </p:sp>
      <p:sp>
        <p:nvSpPr>
          <p:cNvPr id="33" name="椭圆 32">
            <a:extLst>
              <a:ext uri="{FF2B5EF4-FFF2-40B4-BE49-F238E27FC236}">
                <a16:creationId xmlns:a16="http://schemas.microsoft.com/office/drawing/2014/main" id="{D192FA9D-F175-5841-8325-15083AF5EEE2}"/>
              </a:ext>
            </a:extLst>
          </p:cNvPr>
          <p:cNvSpPr/>
          <p:nvPr/>
        </p:nvSpPr>
        <p:spPr>
          <a:xfrm>
            <a:off x="418846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来</a:t>
            </a:r>
          </a:p>
        </p:txBody>
      </p:sp>
      <p:sp>
        <p:nvSpPr>
          <p:cNvPr id="34" name="椭圆 33">
            <a:extLst>
              <a:ext uri="{FF2B5EF4-FFF2-40B4-BE49-F238E27FC236}">
                <a16:creationId xmlns:a16="http://schemas.microsoft.com/office/drawing/2014/main" id="{E8FC6FDF-B276-E345-8070-2E3C5D55619F}"/>
              </a:ext>
            </a:extLst>
          </p:cNvPr>
          <p:cNvSpPr/>
          <p:nvPr/>
        </p:nvSpPr>
        <p:spPr>
          <a:xfrm>
            <a:off x="538988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到</a:t>
            </a:r>
          </a:p>
        </p:txBody>
      </p:sp>
      <p:sp>
        <p:nvSpPr>
          <p:cNvPr id="35" name="椭圆 34">
            <a:extLst>
              <a:ext uri="{FF2B5EF4-FFF2-40B4-BE49-F238E27FC236}">
                <a16:creationId xmlns:a16="http://schemas.microsoft.com/office/drawing/2014/main" id="{899198FC-620E-4C4C-9766-0C5AC2BF75CF}"/>
              </a:ext>
            </a:extLst>
          </p:cNvPr>
          <p:cNvSpPr/>
          <p:nvPr/>
        </p:nvSpPr>
        <p:spPr>
          <a:xfrm>
            <a:off x="659130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北</a:t>
            </a:r>
          </a:p>
        </p:txBody>
      </p:sp>
      <p:sp>
        <p:nvSpPr>
          <p:cNvPr id="37" name="椭圆 36">
            <a:extLst>
              <a:ext uri="{FF2B5EF4-FFF2-40B4-BE49-F238E27FC236}">
                <a16:creationId xmlns:a16="http://schemas.microsoft.com/office/drawing/2014/main" id="{924D6E9E-241F-B84E-98EE-9BBEC1650931}"/>
              </a:ext>
            </a:extLst>
          </p:cNvPr>
          <p:cNvSpPr/>
          <p:nvPr/>
        </p:nvSpPr>
        <p:spPr>
          <a:xfrm>
            <a:off x="779272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京</a:t>
            </a:r>
          </a:p>
        </p:txBody>
      </p:sp>
      <p:sp>
        <p:nvSpPr>
          <p:cNvPr id="38" name="椭圆 37">
            <a:extLst>
              <a:ext uri="{FF2B5EF4-FFF2-40B4-BE49-F238E27FC236}">
                <a16:creationId xmlns:a16="http://schemas.microsoft.com/office/drawing/2014/main" id="{2BE9E5C0-3A1D-2C4A-8F37-BEA4EA68669D}"/>
              </a:ext>
            </a:extLst>
          </p:cNvPr>
          <p:cNvSpPr/>
          <p:nvPr/>
        </p:nvSpPr>
        <p:spPr>
          <a:xfrm>
            <a:off x="899414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大</a:t>
            </a:r>
          </a:p>
        </p:txBody>
      </p:sp>
      <p:sp>
        <p:nvSpPr>
          <p:cNvPr id="40" name="椭圆 39">
            <a:extLst>
              <a:ext uri="{FF2B5EF4-FFF2-40B4-BE49-F238E27FC236}">
                <a16:creationId xmlns:a16="http://schemas.microsoft.com/office/drawing/2014/main" id="{85D081B8-07B5-1F4C-A80C-3C1468C3FF24}"/>
              </a:ext>
            </a:extLst>
          </p:cNvPr>
          <p:cNvSpPr/>
          <p:nvPr/>
        </p:nvSpPr>
        <p:spPr>
          <a:xfrm>
            <a:off x="1019556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学</a:t>
            </a:r>
          </a:p>
        </p:txBody>
      </p:sp>
      <p:cxnSp>
        <p:nvCxnSpPr>
          <p:cNvPr id="7" name="直线箭头连接符 6">
            <a:extLst>
              <a:ext uri="{FF2B5EF4-FFF2-40B4-BE49-F238E27FC236}">
                <a16:creationId xmlns:a16="http://schemas.microsoft.com/office/drawing/2014/main" id="{5D722D36-1213-E14B-B5A9-4CE8C4FC5A56}"/>
              </a:ext>
            </a:extLst>
          </p:cNvPr>
          <p:cNvCxnSpPr>
            <a:stCxn id="32" idx="6"/>
            <a:endCxn id="33" idx="2"/>
          </p:cNvCxnSpPr>
          <p:nvPr/>
        </p:nvCxnSpPr>
        <p:spPr>
          <a:xfrm>
            <a:off x="376428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线箭头连接符 40">
            <a:extLst>
              <a:ext uri="{FF2B5EF4-FFF2-40B4-BE49-F238E27FC236}">
                <a16:creationId xmlns:a16="http://schemas.microsoft.com/office/drawing/2014/main" id="{D4533B76-4549-5941-9ED4-ACAF15935EDC}"/>
              </a:ext>
            </a:extLst>
          </p:cNvPr>
          <p:cNvCxnSpPr>
            <a:cxnSpLocks/>
            <a:stCxn id="33" idx="6"/>
            <a:endCxn id="34" idx="2"/>
          </p:cNvCxnSpPr>
          <p:nvPr/>
        </p:nvCxnSpPr>
        <p:spPr>
          <a:xfrm>
            <a:off x="496570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直线箭头连接符 42">
            <a:extLst>
              <a:ext uri="{FF2B5EF4-FFF2-40B4-BE49-F238E27FC236}">
                <a16:creationId xmlns:a16="http://schemas.microsoft.com/office/drawing/2014/main" id="{BEB524D9-6974-154B-8019-78BD41893CA5}"/>
              </a:ext>
            </a:extLst>
          </p:cNvPr>
          <p:cNvCxnSpPr>
            <a:cxnSpLocks/>
            <a:stCxn id="34" idx="6"/>
            <a:endCxn id="35" idx="2"/>
          </p:cNvCxnSpPr>
          <p:nvPr/>
        </p:nvCxnSpPr>
        <p:spPr>
          <a:xfrm>
            <a:off x="616712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直线箭头连接符 45">
            <a:extLst>
              <a:ext uri="{FF2B5EF4-FFF2-40B4-BE49-F238E27FC236}">
                <a16:creationId xmlns:a16="http://schemas.microsoft.com/office/drawing/2014/main" id="{9F0B8D8F-DA36-D849-8CC4-5430FA099DCF}"/>
              </a:ext>
            </a:extLst>
          </p:cNvPr>
          <p:cNvCxnSpPr>
            <a:cxnSpLocks/>
            <a:stCxn id="35" idx="6"/>
            <a:endCxn id="37" idx="2"/>
          </p:cNvCxnSpPr>
          <p:nvPr/>
        </p:nvCxnSpPr>
        <p:spPr>
          <a:xfrm>
            <a:off x="736854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直线箭头连接符 48">
            <a:extLst>
              <a:ext uri="{FF2B5EF4-FFF2-40B4-BE49-F238E27FC236}">
                <a16:creationId xmlns:a16="http://schemas.microsoft.com/office/drawing/2014/main" id="{EBA36EF6-2208-A747-89D0-A57226704692}"/>
              </a:ext>
            </a:extLst>
          </p:cNvPr>
          <p:cNvCxnSpPr>
            <a:cxnSpLocks/>
            <a:stCxn id="37" idx="6"/>
            <a:endCxn id="38" idx="2"/>
          </p:cNvCxnSpPr>
          <p:nvPr/>
        </p:nvCxnSpPr>
        <p:spPr>
          <a:xfrm>
            <a:off x="856996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直线箭头连接符 51">
            <a:extLst>
              <a:ext uri="{FF2B5EF4-FFF2-40B4-BE49-F238E27FC236}">
                <a16:creationId xmlns:a16="http://schemas.microsoft.com/office/drawing/2014/main" id="{C09B5562-1A64-FB4B-AC65-8455E6336968}"/>
              </a:ext>
            </a:extLst>
          </p:cNvPr>
          <p:cNvCxnSpPr>
            <a:cxnSpLocks/>
            <a:stCxn id="38" idx="6"/>
            <a:endCxn id="40" idx="2"/>
          </p:cNvCxnSpPr>
          <p:nvPr/>
        </p:nvCxnSpPr>
        <p:spPr>
          <a:xfrm>
            <a:off x="977138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曲线连接符 52">
            <a:extLst>
              <a:ext uri="{FF2B5EF4-FFF2-40B4-BE49-F238E27FC236}">
                <a16:creationId xmlns:a16="http://schemas.microsoft.com/office/drawing/2014/main" id="{9E84BC35-3DF5-4F4F-B82E-36C63A175AAC}"/>
              </a:ext>
            </a:extLst>
          </p:cNvPr>
          <p:cNvCxnSpPr>
            <a:stCxn id="33" idx="0"/>
            <a:endCxn id="34" idx="0"/>
          </p:cNvCxnSpPr>
          <p:nvPr/>
        </p:nvCxnSpPr>
        <p:spPr>
          <a:xfrm rot="5400000" flipH="1" flipV="1">
            <a:off x="5177790" y="578814"/>
            <a:ext cx="12700" cy="120142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曲线连接符 56">
            <a:extLst>
              <a:ext uri="{FF2B5EF4-FFF2-40B4-BE49-F238E27FC236}">
                <a16:creationId xmlns:a16="http://schemas.microsoft.com/office/drawing/2014/main" id="{D0614F90-AFBE-A140-AEA6-79330079C1A0}"/>
              </a:ext>
            </a:extLst>
          </p:cNvPr>
          <p:cNvCxnSpPr>
            <a:cxnSpLocks/>
            <a:stCxn id="35" idx="0"/>
            <a:endCxn id="37" idx="0"/>
          </p:cNvCxnSpPr>
          <p:nvPr/>
        </p:nvCxnSpPr>
        <p:spPr>
          <a:xfrm rot="5400000" flipH="1" flipV="1">
            <a:off x="7580630" y="578814"/>
            <a:ext cx="12700" cy="120142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0" name="曲线连接符 59">
            <a:extLst>
              <a:ext uri="{FF2B5EF4-FFF2-40B4-BE49-F238E27FC236}">
                <a16:creationId xmlns:a16="http://schemas.microsoft.com/office/drawing/2014/main" id="{63744680-85AF-1040-A3C7-BC747C2764B5}"/>
              </a:ext>
            </a:extLst>
          </p:cNvPr>
          <p:cNvCxnSpPr>
            <a:cxnSpLocks/>
            <a:stCxn id="35" idx="4"/>
            <a:endCxn id="40" idx="4"/>
          </p:cNvCxnSpPr>
          <p:nvPr/>
        </p:nvCxnSpPr>
        <p:spPr>
          <a:xfrm rot="16200000" flipH="1">
            <a:off x="8782050" y="154634"/>
            <a:ext cx="12700" cy="360426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曲线连接符 63">
            <a:extLst>
              <a:ext uri="{FF2B5EF4-FFF2-40B4-BE49-F238E27FC236}">
                <a16:creationId xmlns:a16="http://schemas.microsoft.com/office/drawing/2014/main" id="{1580DDE3-9CF1-CF43-AD71-D22D944ADB5B}"/>
              </a:ext>
            </a:extLst>
          </p:cNvPr>
          <p:cNvCxnSpPr>
            <a:cxnSpLocks/>
            <a:stCxn id="38" idx="0"/>
            <a:endCxn id="40" idx="0"/>
          </p:cNvCxnSpPr>
          <p:nvPr/>
        </p:nvCxnSpPr>
        <p:spPr>
          <a:xfrm rot="5400000" flipH="1" flipV="1">
            <a:off x="9983470" y="578814"/>
            <a:ext cx="12700" cy="120142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75" name="矩形 74">
            <a:extLst>
              <a:ext uri="{FF2B5EF4-FFF2-40B4-BE49-F238E27FC236}">
                <a16:creationId xmlns:a16="http://schemas.microsoft.com/office/drawing/2014/main" id="{3CA02473-BB04-F341-AAE5-9C78802252C8}"/>
              </a:ext>
            </a:extLst>
          </p:cNvPr>
          <p:cNvSpPr/>
          <p:nvPr/>
        </p:nvSpPr>
        <p:spPr>
          <a:xfrm>
            <a:off x="3216001" y="803723"/>
            <a:ext cx="319318" cy="369332"/>
          </a:xfrm>
          <a:prstGeom prst="rect">
            <a:avLst/>
          </a:prstGeom>
        </p:spPr>
        <p:txBody>
          <a:bodyPr wrap="none">
            <a:spAutoFit/>
          </a:bodyPr>
          <a:lstStyle/>
          <a:p>
            <a:pPr algn="ctr"/>
            <a:r>
              <a:rPr kumimoji="1" lang="en-US" altLang="zh-CN" dirty="0"/>
              <a:t>0</a:t>
            </a:r>
            <a:endParaRPr kumimoji="1" lang="zh-CN" altLang="en-US" dirty="0"/>
          </a:p>
        </p:txBody>
      </p:sp>
      <p:sp>
        <p:nvSpPr>
          <p:cNvPr id="76" name="矩形 75">
            <a:extLst>
              <a:ext uri="{FF2B5EF4-FFF2-40B4-BE49-F238E27FC236}">
                <a16:creationId xmlns:a16="http://schemas.microsoft.com/office/drawing/2014/main" id="{763091AF-26A4-4141-87F6-8D182C697C0D}"/>
              </a:ext>
            </a:extLst>
          </p:cNvPr>
          <p:cNvSpPr/>
          <p:nvPr/>
        </p:nvSpPr>
        <p:spPr>
          <a:xfrm>
            <a:off x="4418479" y="803723"/>
            <a:ext cx="319318" cy="369332"/>
          </a:xfrm>
          <a:prstGeom prst="rect">
            <a:avLst/>
          </a:prstGeom>
        </p:spPr>
        <p:txBody>
          <a:bodyPr wrap="none">
            <a:spAutoFit/>
          </a:bodyPr>
          <a:lstStyle/>
          <a:p>
            <a:pPr algn="ctr"/>
            <a:r>
              <a:rPr kumimoji="1" lang="en-US" altLang="zh-CN" dirty="0"/>
              <a:t>1</a:t>
            </a:r>
            <a:endParaRPr kumimoji="1" lang="zh-CN" altLang="en-US" dirty="0"/>
          </a:p>
        </p:txBody>
      </p:sp>
      <p:sp>
        <p:nvSpPr>
          <p:cNvPr id="77" name="矩形 76">
            <a:extLst>
              <a:ext uri="{FF2B5EF4-FFF2-40B4-BE49-F238E27FC236}">
                <a16:creationId xmlns:a16="http://schemas.microsoft.com/office/drawing/2014/main" id="{2BA36FF0-9647-F449-B4E7-CD8D519A7AC6}"/>
              </a:ext>
            </a:extLst>
          </p:cNvPr>
          <p:cNvSpPr/>
          <p:nvPr/>
        </p:nvSpPr>
        <p:spPr>
          <a:xfrm>
            <a:off x="5620957" y="803723"/>
            <a:ext cx="319318" cy="369332"/>
          </a:xfrm>
          <a:prstGeom prst="rect">
            <a:avLst/>
          </a:prstGeom>
        </p:spPr>
        <p:txBody>
          <a:bodyPr wrap="none">
            <a:spAutoFit/>
          </a:bodyPr>
          <a:lstStyle/>
          <a:p>
            <a:pPr algn="ctr"/>
            <a:r>
              <a:rPr kumimoji="1" lang="en-US" altLang="zh-CN" dirty="0"/>
              <a:t>2</a:t>
            </a:r>
            <a:endParaRPr kumimoji="1" lang="zh-CN" altLang="en-US" dirty="0"/>
          </a:p>
        </p:txBody>
      </p:sp>
      <p:sp>
        <p:nvSpPr>
          <p:cNvPr id="78" name="矩形 77">
            <a:extLst>
              <a:ext uri="{FF2B5EF4-FFF2-40B4-BE49-F238E27FC236}">
                <a16:creationId xmlns:a16="http://schemas.microsoft.com/office/drawing/2014/main" id="{FDA2C401-A1BD-CB49-AC1B-12CA9420656C}"/>
              </a:ext>
            </a:extLst>
          </p:cNvPr>
          <p:cNvSpPr/>
          <p:nvPr/>
        </p:nvSpPr>
        <p:spPr>
          <a:xfrm>
            <a:off x="6823434" y="803723"/>
            <a:ext cx="319319" cy="369332"/>
          </a:xfrm>
          <a:prstGeom prst="rect">
            <a:avLst/>
          </a:prstGeom>
        </p:spPr>
        <p:txBody>
          <a:bodyPr wrap="none">
            <a:spAutoFit/>
          </a:bodyPr>
          <a:lstStyle/>
          <a:p>
            <a:pPr algn="ctr"/>
            <a:r>
              <a:rPr kumimoji="1" lang="en-US" altLang="zh-CN" dirty="0"/>
              <a:t>3</a:t>
            </a:r>
            <a:endParaRPr kumimoji="1" lang="zh-CN" altLang="en-US" dirty="0"/>
          </a:p>
        </p:txBody>
      </p:sp>
      <p:sp>
        <p:nvSpPr>
          <p:cNvPr id="79" name="矩形 78">
            <a:extLst>
              <a:ext uri="{FF2B5EF4-FFF2-40B4-BE49-F238E27FC236}">
                <a16:creationId xmlns:a16="http://schemas.microsoft.com/office/drawing/2014/main" id="{DEDF860B-1B30-A14F-8712-F93EDE0BAFE3}"/>
              </a:ext>
            </a:extLst>
          </p:cNvPr>
          <p:cNvSpPr/>
          <p:nvPr/>
        </p:nvSpPr>
        <p:spPr>
          <a:xfrm>
            <a:off x="8025912" y="803723"/>
            <a:ext cx="319319" cy="369332"/>
          </a:xfrm>
          <a:prstGeom prst="rect">
            <a:avLst/>
          </a:prstGeom>
        </p:spPr>
        <p:txBody>
          <a:bodyPr wrap="none">
            <a:spAutoFit/>
          </a:bodyPr>
          <a:lstStyle/>
          <a:p>
            <a:pPr algn="ctr"/>
            <a:r>
              <a:rPr kumimoji="1" lang="en-US" altLang="zh-CN" dirty="0"/>
              <a:t>4</a:t>
            </a:r>
            <a:endParaRPr kumimoji="1" lang="zh-CN" altLang="en-US" dirty="0"/>
          </a:p>
        </p:txBody>
      </p:sp>
      <p:sp>
        <p:nvSpPr>
          <p:cNvPr id="80" name="矩形 79">
            <a:extLst>
              <a:ext uri="{FF2B5EF4-FFF2-40B4-BE49-F238E27FC236}">
                <a16:creationId xmlns:a16="http://schemas.microsoft.com/office/drawing/2014/main" id="{6C7D3044-4910-7745-86AF-2D99621D2FBC}"/>
              </a:ext>
            </a:extLst>
          </p:cNvPr>
          <p:cNvSpPr/>
          <p:nvPr/>
        </p:nvSpPr>
        <p:spPr>
          <a:xfrm>
            <a:off x="9228391" y="803723"/>
            <a:ext cx="319318" cy="369332"/>
          </a:xfrm>
          <a:prstGeom prst="rect">
            <a:avLst/>
          </a:prstGeom>
        </p:spPr>
        <p:txBody>
          <a:bodyPr wrap="none">
            <a:spAutoFit/>
          </a:bodyPr>
          <a:lstStyle/>
          <a:p>
            <a:pPr algn="ctr"/>
            <a:r>
              <a:rPr kumimoji="1" lang="en-US" altLang="zh-CN" dirty="0"/>
              <a:t>5</a:t>
            </a:r>
            <a:endParaRPr kumimoji="1" lang="zh-CN" altLang="en-US" dirty="0"/>
          </a:p>
        </p:txBody>
      </p:sp>
      <p:sp>
        <p:nvSpPr>
          <p:cNvPr id="81" name="矩形 80">
            <a:extLst>
              <a:ext uri="{FF2B5EF4-FFF2-40B4-BE49-F238E27FC236}">
                <a16:creationId xmlns:a16="http://schemas.microsoft.com/office/drawing/2014/main" id="{BDC8D7C7-1183-3847-9854-C85B0064AEEE}"/>
              </a:ext>
            </a:extLst>
          </p:cNvPr>
          <p:cNvSpPr/>
          <p:nvPr/>
        </p:nvSpPr>
        <p:spPr>
          <a:xfrm>
            <a:off x="10430871" y="803723"/>
            <a:ext cx="319318" cy="369332"/>
          </a:xfrm>
          <a:prstGeom prst="rect">
            <a:avLst/>
          </a:prstGeom>
        </p:spPr>
        <p:txBody>
          <a:bodyPr wrap="none">
            <a:spAutoFit/>
          </a:bodyPr>
          <a:lstStyle/>
          <a:p>
            <a:pPr algn="ctr"/>
            <a:r>
              <a:rPr kumimoji="1" lang="en-US" altLang="zh-CN" dirty="0"/>
              <a:t>6</a:t>
            </a:r>
            <a:endParaRPr kumimoji="1" lang="zh-CN" altLang="en-US" dirty="0"/>
          </a:p>
        </p:txBody>
      </p:sp>
      <p:sp>
        <p:nvSpPr>
          <p:cNvPr id="4" name="矩形 3">
            <a:extLst>
              <a:ext uri="{FF2B5EF4-FFF2-40B4-BE49-F238E27FC236}">
                <a16:creationId xmlns:a16="http://schemas.microsoft.com/office/drawing/2014/main" id="{B18612B9-3B4E-FA40-8A24-07A34D8C04B8}"/>
              </a:ext>
            </a:extLst>
          </p:cNvPr>
          <p:cNvSpPr/>
          <p:nvPr/>
        </p:nvSpPr>
        <p:spPr>
          <a:xfrm>
            <a:off x="3076123" y="3244334"/>
            <a:ext cx="7896677" cy="3139321"/>
          </a:xfrm>
          <a:prstGeom prst="rect">
            <a:avLst/>
          </a:prstGeom>
        </p:spPr>
        <p:txBody>
          <a:bodyPr wrap="square">
            <a:spAutoFit/>
          </a:bodyPr>
          <a:lstStyle/>
          <a:p>
            <a:r>
              <a:rPr lang="zh-CN" altLang="en-US" sz="2000" b="1" dirty="0">
                <a:solidFill>
                  <a:schemeClr val="tx1">
                    <a:lumMod val="65000"/>
                    <a:lumOff val="35000"/>
                  </a:schemeClr>
                </a:solidFill>
                <a:cs typeface="+mn-ea"/>
              </a:rPr>
              <a:t>我 </a:t>
            </a:r>
            <a:r>
              <a:rPr lang="en-US" altLang="zh-CN" sz="2000" b="1" dirty="0">
                <a:solidFill>
                  <a:schemeClr val="tx1">
                    <a:lumMod val="65000"/>
                    <a:lumOff val="35000"/>
                  </a:schemeClr>
                </a:solidFill>
                <a:cs typeface="+mn-ea"/>
              </a:rPr>
              <a:t>/</a:t>
            </a:r>
            <a:r>
              <a:rPr lang="zh-CN" altLang="en-US" sz="2000" b="1" dirty="0">
                <a:solidFill>
                  <a:schemeClr val="tx1">
                    <a:lumMod val="65000"/>
                    <a:lumOff val="35000"/>
                  </a:schemeClr>
                </a:solidFill>
                <a:cs typeface="+mn-ea"/>
              </a:rPr>
              <a:t> 来 </a:t>
            </a:r>
            <a:r>
              <a:rPr lang="en-US" altLang="zh-CN" sz="2000" b="1" dirty="0">
                <a:solidFill>
                  <a:schemeClr val="tx1">
                    <a:lumMod val="65000"/>
                    <a:lumOff val="35000"/>
                  </a:schemeClr>
                </a:solidFill>
                <a:cs typeface="+mn-ea"/>
              </a:rPr>
              <a:t>/</a:t>
            </a:r>
            <a:r>
              <a:rPr lang="zh-CN" altLang="en-US" sz="2000" b="1" dirty="0">
                <a:solidFill>
                  <a:schemeClr val="tx1">
                    <a:lumMod val="65000"/>
                    <a:lumOff val="35000"/>
                  </a:schemeClr>
                </a:solidFill>
                <a:cs typeface="+mn-ea"/>
              </a:rPr>
              <a:t> 到 </a:t>
            </a:r>
            <a:r>
              <a:rPr lang="en-US" altLang="zh-CN" sz="2000" b="1" dirty="0">
                <a:solidFill>
                  <a:schemeClr val="tx1">
                    <a:lumMod val="65000"/>
                    <a:lumOff val="35000"/>
                  </a:schemeClr>
                </a:solidFill>
                <a:cs typeface="+mn-ea"/>
              </a:rPr>
              <a:t>/</a:t>
            </a:r>
            <a:r>
              <a:rPr lang="zh-CN" altLang="en-US" sz="2000" b="1" dirty="0">
                <a:solidFill>
                  <a:schemeClr val="tx1">
                    <a:lumMod val="65000"/>
                    <a:lumOff val="35000"/>
                  </a:schemeClr>
                </a:solidFill>
                <a:cs typeface="+mn-ea"/>
              </a:rPr>
              <a:t> 北 </a:t>
            </a:r>
            <a:r>
              <a:rPr lang="en-US" altLang="zh-CN" sz="2000" b="1" dirty="0">
                <a:solidFill>
                  <a:schemeClr val="tx1">
                    <a:lumMod val="65000"/>
                    <a:lumOff val="35000"/>
                  </a:schemeClr>
                </a:solidFill>
                <a:cs typeface="+mn-ea"/>
              </a:rPr>
              <a:t>/</a:t>
            </a:r>
            <a:r>
              <a:rPr lang="zh-CN" altLang="en-US" sz="2000" b="1" dirty="0">
                <a:solidFill>
                  <a:schemeClr val="tx1">
                    <a:lumMod val="65000"/>
                    <a:lumOff val="35000"/>
                  </a:schemeClr>
                </a:solidFill>
                <a:cs typeface="+mn-ea"/>
              </a:rPr>
              <a:t> 京 </a:t>
            </a:r>
            <a:r>
              <a:rPr lang="en-US" altLang="zh-CN" sz="2000" b="1" dirty="0">
                <a:solidFill>
                  <a:schemeClr val="tx1">
                    <a:lumMod val="65000"/>
                    <a:lumOff val="35000"/>
                  </a:schemeClr>
                </a:solidFill>
                <a:cs typeface="+mn-ea"/>
              </a:rPr>
              <a:t>/</a:t>
            </a:r>
            <a:r>
              <a:rPr lang="zh-CN" altLang="en-US" sz="2000" b="1" dirty="0">
                <a:solidFill>
                  <a:schemeClr val="tx1">
                    <a:lumMod val="65000"/>
                    <a:lumOff val="35000"/>
                  </a:schemeClr>
                </a:solidFill>
                <a:cs typeface="+mn-ea"/>
              </a:rPr>
              <a:t> 大 </a:t>
            </a:r>
            <a:r>
              <a:rPr lang="en-US" altLang="zh-CN" sz="2000" b="1" dirty="0">
                <a:solidFill>
                  <a:schemeClr val="tx1">
                    <a:lumMod val="65000"/>
                    <a:lumOff val="35000"/>
                  </a:schemeClr>
                </a:solidFill>
                <a:cs typeface="+mn-ea"/>
              </a:rPr>
              <a:t>/</a:t>
            </a:r>
            <a:r>
              <a:rPr lang="zh-CN" altLang="en-US" sz="2000" b="1" dirty="0">
                <a:solidFill>
                  <a:schemeClr val="tx1">
                    <a:lumMod val="65000"/>
                    <a:lumOff val="35000"/>
                  </a:schemeClr>
                </a:solidFill>
                <a:cs typeface="+mn-ea"/>
              </a:rPr>
              <a:t> 学</a:t>
            </a:r>
            <a:endParaRPr lang="en-US" altLang="zh-CN" sz="2000" b="1" dirty="0">
              <a:solidFill>
                <a:schemeClr val="tx1">
                  <a:lumMod val="65000"/>
                  <a:lumOff val="35000"/>
                </a:schemeClr>
              </a:solidFill>
              <a:cs typeface="+mn-ea"/>
            </a:endParaRPr>
          </a:p>
          <a:p>
            <a:endParaRPr lang="en-US" altLang="zh-CN" sz="2000" b="1" dirty="0">
              <a:solidFill>
                <a:schemeClr val="tx1">
                  <a:lumMod val="65000"/>
                  <a:lumOff val="35000"/>
                </a:schemeClr>
              </a:solidFill>
              <a:cs typeface="+mn-ea"/>
            </a:endParaRPr>
          </a:p>
          <a:p>
            <a:r>
              <a:rPr lang="zh-CN" altLang="en-US" sz="2000" b="1" dirty="0">
                <a:solidFill>
                  <a:schemeClr val="tx1">
                    <a:lumMod val="65000"/>
                    <a:lumOff val="35000"/>
                  </a:schemeClr>
                </a:solidFill>
                <a:cs typeface="+mn-ea"/>
              </a:rPr>
              <a:t>我 </a:t>
            </a:r>
            <a:r>
              <a:rPr lang="en-US" altLang="zh-CN" sz="2000" b="1" dirty="0">
                <a:solidFill>
                  <a:schemeClr val="tx1">
                    <a:lumMod val="65000"/>
                    <a:lumOff val="35000"/>
                  </a:schemeClr>
                </a:solidFill>
                <a:cs typeface="+mn-ea"/>
              </a:rPr>
              <a:t>/</a:t>
            </a:r>
            <a:r>
              <a:rPr lang="zh-CN" altLang="en-US" sz="2000" b="1" dirty="0">
                <a:solidFill>
                  <a:schemeClr val="tx1">
                    <a:lumMod val="65000"/>
                    <a:lumOff val="35000"/>
                  </a:schemeClr>
                </a:solidFill>
                <a:cs typeface="+mn-ea"/>
              </a:rPr>
              <a:t> 来到 </a:t>
            </a:r>
            <a:r>
              <a:rPr lang="en-US" altLang="zh-CN" sz="2000" b="1" dirty="0">
                <a:solidFill>
                  <a:schemeClr val="tx1">
                    <a:lumMod val="65000"/>
                    <a:lumOff val="35000"/>
                  </a:schemeClr>
                </a:solidFill>
                <a:cs typeface="+mn-ea"/>
              </a:rPr>
              <a:t>/</a:t>
            </a:r>
            <a:r>
              <a:rPr lang="zh-CN" altLang="en-US" sz="2000" b="1" dirty="0">
                <a:solidFill>
                  <a:schemeClr val="tx1">
                    <a:lumMod val="65000"/>
                    <a:lumOff val="35000"/>
                  </a:schemeClr>
                </a:solidFill>
                <a:cs typeface="+mn-ea"/>
              </a:rPr>
              <a:t> 北京 </a:t>
            </a:r>
            <a:r>
              <a:rPr lang="en-US" altLang="zh-CN" sz="2000" b="1" dirty="0">
                <a:solidFill>
                  <a:schemeClr val="tx1">
                    <a:lumMod val="65000"/>
                    <a:lumOff val="35000"/>
                  </a:schemeClr>
                </a:solidFill>
                <a:cs typeface="+mn-ea"/>
              </a:rPr>
              <a:t>/</a:t>
            </a:r>
            <a:r>
              <a:rPr lang="zh-CN" altLang="en-US" sz="2000" b="1" dirty="0">
                <a:solidFill>
                  <a:schemeClr val="tx1">
                    <a:lumMod val="65000"/>
                    <a:lumOff val="35000"/>
                  </a:schemeClr>
                </a:solidFill>
                <a:cs typeface="+mn-ea"/>
              </a:rPr>
              <a:t> 大学</a:t>
            </a:r>
            <a:endParaRPr lang="en-US" altLang="zh-CN" sz="2000" b="1" dirty="0">
              <a:solidFill>
                <a:schemeClr val="tx1">
                  <a:lumMod val="65000"/>
                  <a:lumOff val="35000"/>
                </a:schemeClr>
              </a:solidFill>
              <a:cs typeface="+mn-ea"/>
            </a:endParaRPr>
          </a:p>
          <a:p>
            <a:endParaRPr lang="en-US" altLang="zh-CN" sz="2000" b="1" dirty="0">
              <a:solidFill>
                <a:schemeClr val="tx1">
                  <a:lumMod val="65000"/>
                  <a:lumOff val="35000"/>
                </a:schemeClr>
              </a:solidFill>
              <a:cs typeface="+mn-ea"/>
            </a:endParaRPr>
          </a:p>
          <a:p>
            <a:r>
              <a:rPr lang="zh-CN" altLang="en-US" sz="2000" b="1" dirty="0">
                <a:solidFill>
                  <a:schemeClr val="tx1">
                    <a:lumMod val="65000"/>
                    <a:lumOff val="35000"/>
                  </a:schemeClr>
                </a:solidFill>
                <a:cs typeface="+mn-ea"/>
              </a:rPr>
              <a:t>我 </a:t>
            </a:r>
            <a:r>
              <a:rPr lang="en-US" altLang="zh-CN" sz="2000" b="1" dirty="0">
                <a:solidFill>
                  <a:schemeClr val="tx1">
                    <a:lumMod val="65000"/>
                    <a:lumOff val="35000"/>
                  </a:schemeClr>
                </a:solidFill>
                <a:cs typeface="+mn-ea"/>
              </a:rPr>
              <a:t>/</a:t>
            </a:r>
            <a:r>
              <a:rPr lang="zh-CN" altLang="en-US" sz="2000" b="1" dirty="0">
                <a:solidFill>
                  <a:schemeClr val="tx1">
                    <a:lumMod val="65000"/>
                    <a:lumOff val="35000"/>
                  </a:schemeClr>
                </a:solidFill>
                <a:cs typeface="+mn-ea"/>
              </a:rPr>
              <a:t> 来到 </a:t>
            </a:r>
            <a:r>
              <a:rPr lang="en-US" altLang="zh-CN" sz="2000" b="1" dirty="0">
                <a:solidFill>
                  <a:schemeClr val="tx1">
                    <a:lumMod val="65000"/>
                    <a:lumOff val="35000"/>
                  </a:schemeClr>
                </a:solidFill>
                <a:cs typeface="+mn-ea"/>
              </a:rPr>
              <a:t>/</a:t>
            </a:r>
            <a:r>
              <a:rPr lang="zh-CN" altLang="en-US" sz="2000" b="1" dirty="0">
                <a:solidFill>
                  <a:schemeClr val="tx1">
                    <a:lumMod val="65000"/>
                    <a:lumOff val="35000"/>
                  </a:schemeClr>
                </a:solidFill>
                <a:cs typeface="+mn-ea"/>
              </a:rPr>
              <a:t> 北京 </a:t>
            </a:r>
            <a:r>
              <a:rPr lang="en-US" altLang="zh-CN" sz="2000" b="1" dirty="0">
                <a:solidFill>
                  <a:schemeClr val="tx1">
                    <a:lumMod val="65000"/>
                    <a:lumOff val="35000"/>
                  </a:schemeClr>
                </a:solidFill>
                <a:cs typeface="+mn-ea"/>
              </a:rPr>
              <a:t>/</a:t>
            </a:r>
            <a:r>
              <a:rPr lang="zh-CN" altLang="en-US" sz="2000" b="1" dirty="0">
                <a:solidFill>
                  <a:schemeClr val="tx1">
                    <a:lumMod val="65000"/>
                    <a:lumOff val="35000"/>
                  </a:schemeClr>
                </a:solidFill>
                <a:cs typeface="+mn-ea"/>
              </a:rPr>
              <a:t> 大 </a:t>
            </a:r>
            <a:r>
              <a:rPr lang="en-US" altLang="zh-CN" sz="2000" b="1" dirty="0">
                <a:solidFill>
                  <a:schemeClr val="tx1">
                    <a:lumMod val="65000"/>
                    <a:lumOff val="35000"/>
                  </a:schemeClr>
                </a:solidFill>
                <a:cs typeface="+mn-ea"/>
              </a:rPr>
              <a:t>/</a:t>
            </a:r>
            <a:r>
              <a:rPr lang="zh-CN" altLang="en-US" sz="2000" b="1" dirty="0">
                <a:solidFill>
                  <a:schemeClr val="tx1">
                    <a:lumMod val="65000"/>
                    <a:lumOff val="35000"/>
                  </a:schemeClr>
                </a:solidFill>
                <a:cs typeface="+mn-ea"/>
              </a:rPr>
              <a:t> 学</a:t>
            </a:r>
            <a:endParaRPr lang="en-US" altLang="zh-CN" sz="2000" b="1" dirty="0">
              <a:solidFill>
                <a:schemeClr val="tx1">
                  <a:lumMod val="65000"/>
                  <a:lumOff val="35000"/>
                </a:schemeClr>
              </a:solidFill>
              <a:cs typeface="+mn-ea"/>
            </a:endParaRPr>
          </a:p>
          <a:p>
            <a:endParaRPr lang="en-US" altLang="zh-CN" sz="2000" b="1" dirty="0">
              <a:solidFill>
                <a:schemeClr val="tx1">
                  <a:lumMod val="65000"/>
                  <a:lumOff val="35000"/>
                </a:schemeClr>
              </a:solidFill>
              <a:cs typeface="+mn-ea"/>
            </a:endParaRPr>
          </a:p>
          <a:p>
            <a:r>
              <a:rPr lang="zh-CN" altLang="en-US" sz="2000" b="1" dirty="0">
                <a:solidFill>
                  <a:schemeClr val="tx1">
                    <a:lumMod val="65000"/>
                    <a:lumOff val="35000"/>
                  </a:schemeClr>
                </a:solidFill>
                <a:cs typeface="+mn-ea"/>
              </a:rPr>
              <a:t>我 </a:t>
            </a:r>
            <a:r>
              <a:rPr lang="en-US" altLang="zh-CN" sz="2000" b="1" dirty="0">
                <a:solidFill>
                  <a:schemeClr val="tx1">
                    <a:lumMod val="65000"/>
                    <a:lumOff val="35000"/>
                  </a:schemeClr>
                </a:solidFill>
                <a:cs typeface="+mn-ea"/>
              </a:rPr>
              <a:t>/</a:t>
            </a:r>
            <a:r>
              <a:rPr lang="zh-CN" altLang="en-US" sz="2000" b="1" dirty="0">
                <a:solidFill>
                  <a:schemeClr val="tx1">
                    <a:lumMod val="65000"/>
                    <a:lumOff val="35000"/>
                  </a:schemeClr>
                </a:solidFill>
                <a:cs typeface="+mn-ea"/>
              </a:rPr>
              <a:t> 来到 </a:t>
            </a:r>
            <a:r>
              <a:rPr lang="en-US" altLang="zh-CN" sz="2000" b="1" dirty="0">
                <a:solidFill>
                  <a:schemeClr val="tx1">
                    <a:lumMod val="65000"/>
                    <a:lumOff val="35000"/>
                  </a:schemeClr>
                </a:solidFill>
                <a:cs typeface="+mn-ea"/>
              </a:rPr>
              <a:t>/</a:t>
            </a:r>
            <a:r>
              <a:rPr lang="zh-CN" altLang="en-US" sz="2000" b="1" dirty="0">
                <a:solidFill>
                  <a:schemeClr val="tx1">
                    <a:lumMod val="65000"/>
                    <a:lumOff val="35000"/>
                  </a:schemeClr>
                </a:solidFill>
                <a:cs typeface="+mn-ea"/>
              </a:rPr>
              <a:t> 北京大学</a:t>
            </a:r>
            <a:endParaRPr lang="en-US" altLang="zh-CN" sz="2000" b="1" dirty="0">
              <a:solidFill>
                <a:schemeClr val="tx1">
                  <a:lumMod val="65000"/>
                  <a:lumOff val="35000"/>
                </a:schemeClr>
              </a:solidFill>
              <a:cs typeface="+mn-ea"/>
            </a:endParaRPr>
          </a:p>
          <a:p>
            <a:endParaRPr lang="en-US" altLang="zh-CN" sz="2000" b="1" dirty="0">
              <a:solidFill>
                <a:schemeClr val="tx1">
                  <a:lumMod val="65000"/>
                  <a:lumOff val="35000"/>
                </a:schemeClr>
              </a:solidFill>
              <a:cs typeface="+mn-ea"/>
            </a:endParaRPr>
          </a:p>
          <a:p>
            <a:r>
              <a:rPr lang="en-US" altLang="zh-CN" sz="2000" b="1" dirty="0">
                <a:solidFill>
                  <a:schemeClr val="tx1">
                    <a:lumMod val="65000"/>
                    <a:lumOff val="35000"/>
                  </a:schemeClr>
                </a:solidFill>
                <a:cs typeface="+mn-ea"/>
              </a:rPr>
              <a:t>……</a:t>
            </a:r>
          </a:p>
          <a:p>
            <a:endParaRPr kumimoji="1" lang="en-US" altLang="zh-CN" dirty="0"/>
          </a:p>
        </p:txBody>
      </p:sp>
    </p:spTree>
    <p:extLst>
      <p:ext uri="{BB962C8B-B14F-4D97-AF65-F5344CB8AC3E}">
        <p14:creationId xmlns:p14="http://schemas.microsoft.com/office/powerpoint/2010/main" val="35317204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中文分词</a:t>
            </a: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18</a:t>
            </a:fld>
            <a:endParaRPr lang="en-US" dirty="0">
              <a:latin typeface="+mn-lt"/>
              <a:cs typeface="+mn-ea"/>
              <a:sym typeface="+mn-lt"/>
            </a:endParaRPr>
          </a:p>
        </p:txBody>
      </p:sp>
      <p:sp>
        <p:nvSpPr>
          <p:cNvPr id="3" name="圆角矩形 2">
            <a:extLst>
              <a:ext uri="{FF2B5EF4-FFF2-40B4-BE49-F238E27FC236}">
                <a16:creationId xmlns:a16="http://schemas.microsoft.com/office/drawing/2014/main" id="{F4240B77-7806-F349-B878-9114BFCEEDF3}"/>
              </a:ext>
            </a:extLst>
          </p:cNvPr>
          <p:cNvSpPr/>
          <p:nvPr/>
        </p:nvSpPr>
        <p:spPr>
          <a:xfrm>
            <a:off x="426720" y="1417320"/>
            <a:ext cx="1584960" cy="731520"/>
          </a:xfrm>
          <a:prstGeom prst="roundRect">
            <a:avLst/>
          </a:prstGeom>
          <a:noFill/>
          <a:ln w="12700">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accent1">
                    <a:alpha val="20000"/>
                  </a:schemeClr>
                </a:solidFill>
              </a:rPr>
              <a:t>字典</a:t>
            </a:r>
          </a:p>
        </p:txBody>
      </p:sp>
      <p:sp>
        <p:nvSpPr>
          <p:cNvPr id="10" name="圆角矩形 9">
            <a:extLst>
              <a:ext uri="{FF2B5EF4-FFF2-40B4-BE49-F238E27FC236}">
                <a16:creationId xmlns:a16="http://schemas.microsoft.com/office/drawing/2014/main" id="{0B58C802-084E-4E40-A87F-BBA1FB6E2F82}"/>
              </a:ext>
            </a:extLst>
          </p:cNvPr>
          <p:cNvSpPr/>
          <p:nvPr/>
        </p:nvSpPr>
        <p:spPr>
          <a:xfrm>
            <a:off x="426720" y="3169920"/>
            <a:ext cx="1584960" cy="731520"/>
          </a:xfrm>
          <a:prstGeom prst="roundRect">
            <a:avLst/>
          </a:prstGeom>
          <a:noFill/>
          <a:ln w="12700">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1">
                    <a:alpha val="20000"/>
                  </a:schemeClr>
                </a:solidFill>
              </a:rPr>
              <a:t>DAG</a:t>
            </a:r>
            <a:endParaRPr kumimoji="1" lang="zh-CN" altLang="en-US" dirty="0">
              <a:solidFill>
                <a:schemeClr val="accent1">
                  <a:alpha val="20000"/>
                </a:schemeClr>
              </a:solidFill>
            </a:endParaRPr>
          </a:p>
        </p:txBody>
      </p:sp>
      <p:sp>
        <p:nvSpPr>
          <p:cNvPr id="12" name="圆角矩形 11">
            <a:extLst>
              <a:ext uri="{FF2B5EF4-FFF2-40B4-BE49-F238E27FC236}">
                <a16:creationId xmlns:a16="http://schemas.microsoft.com/office/drawing/2014/main" id="{6C1CC120-DA62-6C46-9A99-89F0EE2DFE41}"/>
              </a:ext>
            </a:extLst>
          </p:cNvPr>
          <p:cNvSpPr/>
          <p:nvPr/>
        </p:nvSpPr>
        <p:spPr>
          <a:xfrm>
            <a:off x="426720" y="4922520"/>
            <a:ext cx="1584960" cy="731520"/>
          </a:xfrm>
          <a:prstGeom prst="round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accent1"/>
                </a:solidFill>
              </a:rPr>
              <a:t>最大切分</a:t>
            </a:r>
            <a:endParaRPr kumimoji="1" lang="en-US" altLang="zh-CN" dirty="0">
              <a:solidFill>
                <a:schemeClr val="accent1"/>
              </a:solidFill>
            </a:endParaRPr>
          </a:p>
          <a:p>
            <a:pPr algn="ctr"/>
            <a:r>
              <a:rPr kumimoji="1" lang="zh-CN" altLang="en-US" dirty="0">
                <a:solidFill>
                  <a:schemeClr val="accent1"/>
                </a:solidFill>
              </a:rPr>
              <a:t>组合</a:t>
            </a:r>
          </a:p>
        </p:txBody>
      </p:sp>
      <p:cxnSp>
        <p:nvCxnSpPr>
          <p:cNvPr id="6" name="直线箭头连接符 5">
            <a:extLst>
              <a:ext uri="{FF2B5EF4-FFF2-40B4-BE49-F238E27FC236}">
                <a16:creationId xmlns:a16="http://schemas.microsoft.com/office/drawing/2014/main" id="{01DE1530-5791-4241-A755-5435C947D3B3}"/>
              </a:ext>
            </a:extLst>
          </p:cNvPr>
          <p:cNvCxnSpPr>
            <a:stCxn id="3" idx="2"/>
            <a:endCxn id="10" idx="0"/>
          </p:cNvCxnSpPr>
          <p:nvPr/>
        </p:nvCxnSpPr>
        <p:spPr>
          <a:xfrm>
            <a:off x="1219200" y="2148840"/>
            <a:ext cx="0" cy="1021080"/>
          </a:xfrm>
          <a:prstGeom prst="straightConnector1">
            <a:avLst/>
          </a:prstGeom>
          <a:ln w="12700">
            <a:solidFill>
              <a:schemeClr val="accent1">
                <a:alpha val="2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线箭头连接符 14">
            <a:extLst>
              <a:ext uri="{FF2B5EF4-FFF2-40B4-BE49-F238E27FC236}">
                <a16:creationId xmlns:a16="http://schemas.microsoft.com/office/drawing/2014/main" id="{562FF30C-AA33-4C4A-B1E9-7606A417084D}"/>
              </a:ext>
            </a:extLst>
          </p:cNvPr>
          <p:cNvCxnSpPr>
            <a:cxnSpLocks/>
            <a:stCxn id="10" idx="2"/>
            <a:endCxn id="12" idx="0"/>
          </p:cNvCxnSpPr>
          <p:nvPr/>
        </p:nvCxnSpPr>
        <p:spPr>
          <a:xfrm>
            <a:off x="1219200" y="3901440"/>
            <a:ext cx="0" cy="1021080"/>
          </a:xfrm>
          <a:prstGeom prst="straightConnector1">
            <a:avLst/>
          </a:prstGeom>
          <a:ln w="12700">
            <a:solidFill>
              <a:schemeClr val="accent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 name="椭圆 31">
            <a:extLst>
              <a:ext uri="{FF2B5EF4-FFF2-40B4-BE49-F238E27FC236}">
                <a16:creationId xmlns:a16="http://schemas.microsoft.com/office/drawing/2014/main" id="{E7FE5B66-DC06-0A48-8232-8EC583DFAF81}"/>
              </a:ext>
            </a:extLst>
          </p:cNvPr>
          <p:cNvSpPr/>
          <p:nvPr/>
        </p:nvSpPr>
        <p:spPr>
          <a:xfrm>
            <a:off x="298704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我</a:t>
            </a:r>
          </a:p>
        </p:txBody>
      </p:sp>
      <p:sp>
        <p:nvSpPr>
          <p:cNvPr id="33" name="椭圆 32">
            <a:extLst>
              <a:ext uri="{FF2B5EF4-FFF2-40B4-BE49-F238E27FC236}">
                <a16:creationId xmlns:a16="http://schemas.microsoft.com/office/drawing/2014/main" id="{D192FA9D-F175-5841-8325-15083AF5EEE2}"/>
              </a:ext>
            </a:extLst>
          </p:cNvPr>
          <p:cNvSpPr/>
          <p:nvPr/>
        </p:nvSpPr>
        <p:spPr>
          <a:xfrm>
            <a:off x="418846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来</a:t>
            </a:r>
          </a:p>
        </p:txBody>
      </p:sp>
      <p:sp>
        <p:nvSpPr>
          <p:cNvPr id="34" name="椭圆 33">
            <a:extLst>
              <a:ext uri="{FF2B5EF4-FFF2-40B4-BE49-F238E27FC236}">
                <a16:creationId xmlns:a16="http://schemas.microsoft.com/office/drawing/2014/main" id="{E8FC6FDF-B276-E345-8070-2E3C5D55619F}"/>
              </a:ext>
            </a:extLst>
          </p:cNvPr>
          <p:cNvSpPr/>
          <p:nvPr/>
        </p:nvSpPr>
        <p:spPr>
          <a:xfrm>
            <a:off x="538988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到</a:t>
            </a:r>
          </a:p>
        </p:txBody>
      </p:sp>
      <p:sp>
        <p:nvSpPr>
          <p:cNvPr id="35" name="椭圆 34">
            <a:extLst>
              <a:ext uri="{FF2B5EF4-FFF2-40B4-BE49-F238E27FC236}">
                <a16:creationId xmlns:a16="http://schemas.microsoft.com/office/drawing/2014/main" id="{899198FC-620E-4C4C-9766-0C5AC2BF75CF}"/>
              </a:ext>
            </a:extLst>
          </p:cNvPr>
          <p:cNvSpPr/>
          <p:nvPr/>
        </p:nvSpPr>
        <p:spPr>
          <a:xfrm>
            <a:off x="659130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北</a:t>
            </a:r>
          </a:p>
        </p:txBody>
      </p:sp>
      <p:sp>
        <p:nvSpPr>
          <p:cNvPr id="37" name="椭圆 36">
            <a:extLst>
              <a:ext uri="{FF2B5EF4-FFF2-40B4-BE49-F238E27FC236}">
                <a16:creationId xmlns:a16="http://schemas.microsoft.com/office/drawing/2014/main" id="{924D6E9E-241F-B84E-98EE-9BBEC1650931}"/>
              </a:ext>
            </a:extLst>
          </p:cNvPr>
          <p:cNvSpPr/>
          <p:nvPr/>
        </p:nvSpPr>
        <p:spPr>
          <a:xfrm>
            <a:off x="779272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京</a:t>
            </a:r>
          </a:p>
        </p:txBody>
      </p:sp>
      <p:sp>
        <p:nvSpPr>
          <p:cNvPr id="38" name="椭圆 37">
            <a:extLst>
              <a:ext uri="{FF2B5EF4-FFF2-40B4-BE49-F238E27FC236}">
                <a16:creationId xmlns:a16="http://schemas.microsoft.com/office/drawing/2014/main" id="{2BE9E5C0-3A1D-2C4A-8F37-BEA4EA68669D}"/>
              </a:ext>
            </a:extLst>
          </p:cNvPr>
          <p:cNvSpPr/>
          <p:nvPr/>
        </p:nvSpPr>
        <p:spPr>
          <a:xfrm>
            <a:off x="899414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大</a:t>
            </a:r>
          </a:p>
        </p:txBody>
      </p:sp>
      <p:sp>
        <p:nvSpPr>
          <p:cNvPr id="40" name="椭圆 39">
            <a:extLst>
              <a:ext uri="{FF2B5EF4-FFF2-40B4-BE49-F238E27FC236}">
                <a16:creationId xmlns:a16="http://schemas.microsoft.com/office/drawing/2014/main" id="{85D081B8-07B5-1F4C-A80C-3C1468C3FF24}"/>
              </a:ext>
            </a:extLst>
          </p:cNvPr>
          <p:cNvSpPr/>
          <p:nvPr/>
        </p:nvSpPr>
        <p:spPr>
          <a:xfrm>
            <a:off x="1019556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学</a:t>
            </a:r>
          </a:p>
        </p:txBody>
      </p:sp>
      <p:cxnSp>
        <p:nvCxnSpPr>
          <p:cNvPr id="7" name="直线箭头连接符 6">
            <a:extLst>
              <a:ext uri="{FF2B5EF4-FFF2-40B4-BE49-F238E27FC236}">
                <a16:creationId xmlns:a16="http://schemas.microsoft.com/office/drawing/2014/main" id="{5D722D36-1213-E14B-B5A9-4CE8C4FC5A56}"/>
              </a:ext>
            </a:extLst>
          </p:cNvPr>
          <p:cNvCxnSpPr>
            <a:cxnSpLocks/>
            <a:stCxn id="32" idx="6"/>
            <a:endCxn id="33" idx="2"/>
          </p:cNvCxnSpPr>
          <p:nvPr/>
        </p:nvCxnSpPr>
        <p:spPr>
          <a:xfrm>
            <a:off x="376428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线箭头连接符 40">
            <a:extLst>
              <a:ext uri="{FF2B5EF4-FFF2-40B4-BE49-F238E27FC236}">
                <a16:creationId xmlns:a16="http://schemas.microsoft.com/office/drawing/2014/main" id="{D4533B76-4549-5941-9ED4-ACAF15935EDC}"/>
              </a:ext>
            </a:extLst>
          </p:cNvPr>
          <p:cNvCxnSpPr>
            <a:cxnSpLocks/>
            <a:stCxn id="33" idx="6"/>
            <a:endCxn id="34" idx="2"/>
          </p:cNvCxnSpPr>
          <p:nvPr/>
        </p:nvCxnSpPr>
        <p:spPr>
          <a:xfrm>
            <a:off x="496570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直线箭头连接符 42">
            <a:extLst>
              <a:ext uri="{FF2B5EF4-FFF2-40B4-BE49-F238E27FC236}">
                <a16:creationId xmlns:a16="http://schemas.microsoft.com/office/drawing/2014/main" id="{BEB524D9-6974-154B-8019-78BD41893CA5}"/>
              </a:ext>
            </a:extLst>
          </p:cNvPr>
          <p:cNvCxnSpPr>
            <a:cxnSpLocks/>
            <a:stCxn id="34" idx="6"/>
            <a:endCxn id="35" idx="2"/>
          </p:cNvCxnSpPr>
          <p:nvPr/>
        </p:nvCxnSpPr>
        <p:spPr>
          <a:xfrm>
            <a:off x="616712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直线箭头连接符 45">
            <a:extLst>
              <a:ext uri="{FF2B5EF4-FFF2-40B4-BE49-F238E27FC236}">
                <a16:creationId xmlns:a16="http://schemas.microsoft.com/office/drawing/2014/main" id="{9F0B8D8F-DA36-D849-8CC4-5430FA099DCF}"/>
              </a:ext>
            </a:extLst>
          </p:cNvPr>
          <p:cNvCxnSpPr>
            <a:cxnSpLocks/>
            <a:stCxn id="35" idx="6"/>
            <a:endCxn id="37" idx="2"/>
          </p:cNvCxnSpPr>
          <p:nvPr/>
        </p:nvCxnSpPr>
        <p:spPr>
          <a:xfrm>
            <a:off x="736854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直线箭头连接符 48">
            <a:extLst>
              <a:ext uri="{FF2B5EF4-FFF2-40B4-BE49-F238E27FC236}">
                <a16:creationId xmlns:a16="http://schemas.microsoft.com/office/drawing/2014/main" id="{EBA36EF6-2208-A747-89D0-A57226704692}"/>
              </a:ext>
            </a:extLst>
          </p:cNvPr>
          <p:cNvCxnSpPr>
            <a:cxnSpLocks/>
            <a:stCxn id="37" idx="6"/>
            <a:endCxn id="38" idx="2"/>
          </p:cNvCxnSpPr>
          <p:nvPr/>
        </p:nvCxnSpPr>
        <p:spPr>
          <a:xfrm>
            <a:off x="856996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直线箭头连接符 51">
            <a:extLst>
              <a:ext uri="{FF2B5EF4-FFF2-40B4-BE49-F238E27FC236}">
                <a16:creationId xmlns:a16="http://schemas.microsoft.com/office/drawing/2014/main" id="{C09B5562-1A64-FB4B-AC65-8455E6336968}"/>
              </a:ext>
            </a:extLst>
          </p:cNvPr>
          <p:cNvCxnSpPr>
            <a:cxnSpLocks/>
            <a:stCxn id="38" idx="6"/>
            <a:endCxn id="40" idx="2"/>
          </p:cNvCxnSpPr>
          <p:nvPr/>
        </p:nvCxnSpPr>
        <p:spPr>
          <a:xfrm>
            <a:off x="977138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曲线连接符 52">
            <a:extLst>
              <a:ext uri="{FF2B5EF4-FFF2-40B4-BE49-F238E27FC236}">
                <a16:creationId xmlns:a16="http://schemas.microsoft.com/office/drawing/2014/main" id="{9E84BC35-3DF5-4F4F-B82E-36C63A175AAC}"/>
              </a:ext>
            </a:extLst>
          </p:cNvPr>
          <p:cNvCxnSpPr>
            <a:cxnSpLocks/>
            <a:stCxn id="33" idx="0"/>
            <a:endCxn id="34" idx="0"/>
          </p:cNvCxnSpPr>
          <p:nvPr/>
        </p:nvCxnSpPr>
        <p:spPr>
          <a:xfrm rot="5400000" flipH="1" flipV="1">
            <a:off x="5177790" y="578814"/>
            <a:ext cx="12700" cy="120142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曲线连接符 56">
            <a:extLst>
              <a:ext uri="{FF2B5EF4-FFF2-40B4-BE49-F238E27FC236}">
                <a16:creationId xmlns:a16="http://schemas.microsoft.com/office/drawing/2014/main" id="{D0614F90-AFBE-A140-AEA6-79330079C1A0}"/>
              </a:ext>
            </a:extLst>
          </p:cNvPr>
          <p:cNvCxnSpPr>
            <a:cxnSpLocks/>
            <a:stCxn id="35" idx="0"/>
            <a:endCxn id="37" idx="0"/>
          </p:cNvCxnSpPr>
          <p:nvPr/>
        </p:nvCxnSpPr>
        <p:spPr>
          <a:xfrm rot="5400000" flipH="1" flipV="1">
            <a:off x="7580630" y="578814"/>
            <a:ext cx="12700" cy="120142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0" name="曲线连接符 59">
            <a:extLst>
              <a:ext uri="{FF2B5EF4-FFF2-40B4-BE49-F238E27FC236}">
                <a16:creationId xmlns:a16="http://schemas.microsoft.com/office/drawing/2014/main" id="{63744680-85AF-1040-A3C7-BC747C2764B5}"/>
              </a:ext>
            </a:extLst>
          </p:cNvPr>
          <p:cNvCxnSpPr>
            <a:cxnSpLocks/>
            <a:stCxn id="35" idx="4"/>
            <a:endCxn id="40" idx="4"/>
          </p:cNvCxnSpPr>
          <p:nvPr/>
        </p:nvCxnSpPr>
        <p:spPr>
          <a:xfrm rot="16200000" flipH="1">
            <a:off x="8782050" y="154634"/>
            <a:ext cx="12700" cy="360426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曲线连接符 63">
            <a:extLst>
              <a:ext uri="{FF2B5EF4-FFF2-40B4-BE49-F238E27FC236}">
                <a16:creationId xmlns:a16="http://schemas.microsoft.com/office/drawing/2014/main" id="{1580DDE3-9CF1-CF43-AD71-D22D944ADB5B}"/>
              </a:ext>
            </a:extLst>
          </p:cNvPr>
          <p:cNvCxnSpPr>
            <a:cxnSpLocks/>
            <a:stCxn id="38" idx="0"/>
            <a:endCxn id="40" idx="0"/>
          </p:cNvCxnSpPr>
          <p:nvPr/>
        </p:nvCxnSpPr>
        <p:spPr>
          <a:xfrm rot="5400000" flipH="1" flipV="1">
            <a:off x="9983470" y="578814"/>
            <a:ext cx="12700" cy="120142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75" name="矩形 74">
            <a:extLst>
              <a:ext uri="{FF2B5EF4-FFF2-40B4-BE49-F238E27FC236}">
                <a16:creationId xmlns:a16="http://schemas.microsoft.com/office/drawing/2014/main" id="{3CA02473-BB04-F341-AAE5-9C78802252C8}"/>
              </a:ext>
            </a:extLst>
          </p:cNvPr>
          <p:cNvSpPr/>
          <p:nvPr/>
        </p:nvSpPr>
        <p:spPr>
          <a:xfrm>
            <a:off x="3216001" y="803723"/>
            <a:ext cx="319318" cy="369332"/>
          </a:xfrm>
          <a:prstGeom prst="rect">
            <a:avLst/>
          </a:prstGeom>
        </p:spPr>
        <p:txBody>
          <a:bodyPr wrap="none">
            <a:spAutoFit/>
          </a:bodyPr>
          <a:lstStyle/>
          <a:p>
            <a:pPr algn="ctr"/>
            <a:r>
              <a:rPr kumimoji="1" lang="en-US" altLang="zh-CN" dirty="0"/>
              <a:t>0</a:t>
            </a:r>
            <a:endParaRPr kumimoji="1" lang="zh-CN" altLang="en-US" dirty="0"/>
          </a:p>
        </p:txBody>
      </p:sp>
      <p:sp>
        <p:nvSpPr>
          <p:cNvPr id="76" name="矩形 75">
            <a:extLst>
              <a:ext uri="{FF2B5EF4-FFF2-40B4-BE49-F238E27FC236}">
                <a16:creationId xmlns:a16="http://schemas.microsoft.com/office/drawing/2014/main" id="{763091AF-26A4-4141-87F6-8D182C697C0D}"/>
              </a:ext>
            </a:extLst>
          </p:cNvPr>
          <p:cNvSpPr/>
          <p:nvPr/>
        </p:nvSpPr>
        <p:spPr>
          <a:xfrm>
            <a:off x="4418479" y="803723"/>
            <a:ext cx="319318" cy="369332"/>
          </a:xfrm>
          <a:prstGeom prst="rect">
            <a:avLst/>
          </a:prstGeom>
        </p:spPr>
        <p:txBody>
          <a:bodyPr wrap="none">
            <a:spAutoFit/>
          </a:bodyPr>
          <a:lstStyle/>
          <a:p>
            <a:pPr algn="ctr"/>
            <a:r>
              <a:rPr kumimoji="1" lang="en-US" altLang="zh-CN" dirty="0"/>
              <a:t>1</a:t>
            </a:r>
            <a:endParaRPr kumimoji="1" lang="zh-CN" altLang="en-US" dirty="0"/>
          </a:p>
        </p:txBody>
      </p:sp>
      <p:sp>
        <p:nvSpPr>
          <p:cNvPr id="77" name="矩形 76">
            <a:extLst>
              <a:ext uri="{FF2B5EF4-FFF2-40B4-BE49-F238E27FC236}">
                <a16:creationId xmlns:a16="http://schemas.microsoft.com/office/drawing/2014/main" id="{2BA36FF0-9647-F449-B4E7-CD8D519A7AC6}"/>
              </a:ext>
            </a:extLst>
          </p:cNvPr>
          <p:cNvSpPr/>
          <p:nvPr/>
        </p:nvSpPr>
        <p:spPr>
          <a:xfrm>
            <a:off x="5620957" y="803723"/>
            <a:ext cx="319318" cy="369332"/>
          </a:xfrm>
          <a:prstGeom prst="rect">
            <a:avLst/>
          </a:prstGeom>
        </p:spPr>
        <p:txBody>
          <a:bodyPr wrap="none">
            <a:spAutoFit/>
          </a:bodyPr>
          <a:lstStyle/>
          <a:p>
            <a:pPr algn="ctr"/>
            <a:r>
              <a:rPr kumimoji="1" lang="en-US" altLang="zh-CN" dirty="0"/>
              <a:t>2</a:t>
            </a:r>
            <a:endParaRPr kumimoji="1" lang="zh-CN" altLang="en-US" dirty="0"/>
          </a:p>
        </p:txBody>
      </p:sp>
      <p:sp>
        <p:nvSpPr>
          <p:cNvPr id="78" name="矩形 77">
            <a:extLst>
              <a:ext uri="{FF2B5EF4-FFF2-40B4-BE49-F238E27FC236}">
                <a16:creationId xmlns:a16="http://schemas.microsoft.com/office/drawing/2014/main" id="{FDA2C401-A1BD-CB49-AC1B-12CA9420656C}"/>
              </a:ext>
            </a:extLst>
          </p:cNvPr>
          <p:cNvSpPr/>
          <p:nvPr/>
        </p:nvSpPr>
        <p:spPr>
          <a:xfrm>
            <a:off x="6823434" y="803723"/>
            <a:ext cx="319319" cy="369332"/>
          </a:xfrm>
          <a:prstGeom prst="rect">
            <a:avLst/>
          </a:prstGeom>
        </p:spPr>
        <p:txBody>
          <a:bodyPr wrap="none">
            <a:spAutoFit/>
          </a:bodyPr>
          <a:lstStyle/>
          <a:p>
            <a:pPr algn="ctr"/>
            <a:r>
              <a:rPr kumimoji="1" lang="en-US" altLang="zh-CN" dirty="0"/>
              <a:t>3</a:t>
            </a:r>
            <a:endParaRPr kumimoji="1" lang="zh-CN" altLang="en-US" dirty="0"/>
          </a:p>
        </p:txBody>
      </p:sp>
      <p:sp>
        <p:nvSpPr>
          <p:cNvPr id="79" name="矩形 78">
            <a:extLst>
              <a:ext uri="{FF2B5EF4-FFF2-40B4-BE49-F238E27FC236}">
                <a16:creationId xmlns:a16="http://schemas.microsoft.com/office/drawing/2014/main" id="{DEDF860B-1B30-A14F-8712-F93EDE0BAFE3}"/>
              </a:ext>
            </a:extLst>
          </p:cNvPr>
          <p:cNvSpPr/>
          <p:nvPr/>
        </p:nvSpPr>
        <p:spPr>
          <a:xfrm>
            <a:off x="8025912" y="803723"/>
            <a:ext cx="319319" cy="369332"/>
          </a:xfrm>
          <a:prstGeom prst="rect">
            <a:avLst/>
          </a:prstGeom>
        </p:spPr>
        <p:txBody>
          <a:bodyPr wrap="none">
            <a:spAutoFit/>
          </a:bodyPr>
          <a:lstStyle/>
          <a:p>
            <a:pPr algn="ctr"/>
            <a:r>
              <a:rPr kumimoji="1" lang="en-US" altLang="zh-CN" dirty="0"/>
              <a:t>4</a:t>
            </a:r>
            <a:endParaRPr kumimoji="1" lang="zh-CN" altLang="en-US" dirty="0"/>
          </a:p>
        </p:txBody>
      </p:sp>
      <p:sp>
        <p:nvSpPr>
          <p:cNvPr id="80" name="矩形 79">
            <a:extLst>
              <a:ext uri="{FF2B5EF4-FFF2-40B4-BE49-F238E27FC236}">
                <a16:creationId xmlns:a16="http://schemas.microsoft.com/office/drawing/2014/main" id="{6C7D3044-4910-7745-86AF-2D99621D2FBC}"/>
              </a:ext>
            </a:extLst>
          </p:cNvPr>
          <p:cNvSpPr/>
          <p:nvPr/>
        </p:nvSpPr>
        <p:spPr>
          <a:xfrm>
            <a:off x="9228391" y="803723"/>
            <a:ext cx="319318" cy="369332"/>
          </a:xfrm>
          <a:prstGeom prst="rect">
            <a:avLst/>
          </a:prstGeom>
        </p:spPr>
        <p:txBody>
          <a:bodyPr wrap="none">
            <a:spAutoFit/>
          </a:bodyPr>
          <a:lstStyle/>
          <a:p>
            <a:pPr algn="ctr"/>
            <a:r>
              <a:rPr kumimoji="1" lang="en-US" altLang="zh-CN" dirty="0"/>
              <a:t>5</a:t>
            </a:r>
            <a:endParaRPr kumimoji="1" lang="zh-CN" altLang="en-US" dirty="0"/>
          </a:p>
        </p:txBody>
      </p:sp>
      <p:sp>
        <p:nvSpPr>
          <p:cNvPr id="81" name="矩形 80">
            <a:extLst>
              <a:ext uri="{FF2B5EF4-FFF2-40B4-BE49-F238E27FC236}">
                <a16:creationId xmlns:a16="http://schemas.microsoft.com/office/drawing/2014/main" id="{BDC8D7C7-1183-3847-9854-C85B0064AEEE}"/>
              </a:ext>
            </a:extLst>
          </p:cNvPr>
          <p:cNvSpPr/>
          <p:nvPr/>
        </p:nvSpPr>
        <p:spPr>
          <a:xfrm>
            <a:off x="10430871" y="803723"/>
            <a:ext cx="319318" cy="369332"/>
          </a:xfrm>
          <a:prstGeom prst="rect">
            <a:avLst/>
          </a:prstGeom>
        </p:spPr>
        <p:txBody>
          <a:bodyPr wrap="none">
            <a:spAutoFit/>
          </a:bodyPr>
          <a:lstStyle/>
          <a:p>
            <a:pPr algn="ctr"/>
            <a:r>
              <a:rPr kumimoji="1" lang="en-US" altLang="zh-CN" dirty="0"/>
              <a:t>6</a:t>
            </a:r>
            <a:endParaRPr kumimoji="1" lang="zh-CN" altLang="en-US" dirty="0"/>
          </a:p>
        </p:txBody>
      </p:sp>
      <p:sp>
        <p:nvSpPr>
          <p:cNvPr id="4" name="矩形 3">
            <a:extLst>
              <a:ext uri="{FF2B5EF4-FFF2-40B4-BE49-F238E27FC236}">
                <a16:creationId xmlns:a16="http://schemas.microsoft.com/office/drawing/2014/main" id="{B18612B9-3B4E-FA40-8A24-07A34D8C04B8}"/>
              </a:ext>
            </a:extLst>
          </p:cNvPr>
          <p:cNvSpPr/>
          <p:nvPr/>
        </p:nvSpPr>
        <p:spPr>
          <a:xfrm>
            <a:off x="3076123" y="2332248"/>
            <a:ext cx="7896677" cy="4192879"/>
          </a:xfrm>
          <a:prstGeom prst="rect">
            <a:avLst/>
          </a:prstGeom>
        </p:spPr>
        <p:txBody>
          <a:bodyPr wrap="square">
            <a:spAutoFit/>
          </a:bodyPr>
          <a:lstStyle/>
          <a:p>
            <a:pPr>
              <a:lnSpc>
                <a:spcPct val="150000"/>
              </a:lnSpc>
            </a:pPr>
            <a:r>
              <a:rPr lang="zh-CN" altLang="en-US" sz="2000" b="1" dirty="0">
                <a:solidFill>
                  <a:schemeClr val="tx1">
                    <a:lumMod val="65000"/>
                    <a:lumOff val="35000"/>
                  </a:schemeClr>
                </a:solidFill>
                <a:cs typeface="+mn-ea"/>
              </a:rPr>
              <a:t>我：</a:t>
            </a:r>
            <a:r>
              <a:rPr lang="en-US" altLang="zh-CN" sz="2000" b="1" dirty="0">
                <a:solidFill>
                  <a:schemeClr val="tx1">
                    <a:lumMod val="65000"/>
                    <a:lumOff val="35000"/>
                  </a:schemeClr>
                </a:solidFill>
                <a:cs typeface="+mn-ea"/>
              </a:rPr>
              <a:t>328841</a:t>
            </a:r>
          </a:p>
          <a:p>
            <a:pPr>
              <a:lnSpc>
                <a:spcPct val="150000"/>
              </a:lnSpc>
            </a:pPr>
            <a:r>
              <a:rPr lang="zh-CN" altLang="en-US" sz="2000" b="1" dirty="0">
                <a:solidFill>
                  <a:schemeClr val="tx1">
                    <a:lumMod val="65000"/>
                    <a:lumOff val="35000"/>
                  </a:schemeClr>
                </a:solidFill>
                <a:cs typeface="+mn-ea"/>
              </a:rPr>
              <a:t>来： </a:t>
            </a:r>
            <a:r>
              <a:rPr lang="en-US" altLang="zh-CN" sz="2000" b="1" dirty="0">
                <a:solidFill>
                  <a:schemeClr val="tx1">
                    <a:lumMod val="65000"/>
                    <a:lumOff val="35000"/>
                  </a:schemeClr>
                </a:solidFill>
                <a:cs typeface="+mn-ea"/>
              </a:rPr>
              <a:t>161501</a:t>
            </a:r>
          </a:p>
          <a:p>
            <a:pPr>
              <a:lnSpc>
                <a:spcPct val="150000"/>
              </a:lnSpc>
            </a:pPr>
            <a:r>
              <a:rPr lang="zh-CN" altLang="en-US" sz="2000" b="1" dirty="0">
                <a:solidFill>
                  <a:schemeClr val="tx1">
                    <a:lumMod val="65000"/>
                    <a:lumOff val="35000"/>
                  </a:schemeClr>
                </a:solidFill>
                <a:cs typeface="+mn-ea"/>
              </a:rPr>
              <a:t>到： </a:t>
            </a:r>
            <a:r>
              <a:rPr lang="en-US" altLang="zh-CN" sz="2000" b="1" dirty="0">
                <a:solidFill>
                  <a:schemeClr val="tx1">
                    <a:lumMod val="65000"/>
                    <a:lumOff val="35000"/>
                  </a:schemeClr>
                </a:solidFill>
                <a:cs typeface="+mn-ea"/>
              </a:rPr>
              <a:t>205341</a:t>
            </a:r>
          </a:p>
          <a:p>
            <a:pPr>
              <a:lnSpc>
                <a:spcPct val="150000"/>
              </a:lnSpc>
            </a:pPr>
            <a:r>
              <a:rPr lang="zh-CN" altLang="en-US" sz="2000" b="1" dirty="0">
                <a:solidFill>
                  <a:schemeClr val="tx1">
                    <a:lumMod val="65000"/>
                    <a:lumOff val="35000"/>
                  </a:schemeClr>
                </a:solidFill>
                <a:cs typeface="+mn-ea"/>
              </a:rPr>
              <a:t>来到： </a:t>
            </a:r>
            <a:r>
              <a:rPr lang="en-US" altLang="zh-CN" sz="2000" b="1" dirty="0">
                <a:solidFill>
                  <a:schemeClr val="tx1">
                    <a:lumMod val="65000"/>
                    <a:lumOff val="35000"/>
                  </a:schemeClr>
                </a:solidFill>
                <a:cs typeface="+mn-ea"/>
              </a:rPr>
              <a:t>8779</a:t>
            </a:r>
          </a:p>
          <a:p>
            <a:pPr>
              <a:lnSpc>
                <a:spcPct val="150000"/>
              </a:lnSpc>
            </a:pPr>
            <a:r>
              <a:rPr lang="zh-CN" altLang="en-US" sz="2000" b="1" dirty="0">
                <a:solidFill>
                  <a:schemeClr val="tx1">
                    <a:lumMod val="65000"/>
                    <a:lumOff val="35000"/>
                  </a:schemeClr>
                </a:solidFill>
                <a:cs typeface="+mn-ea"/>
              </a:rPr>
              <a:t>北京：</a:t>
            </a:r>
            <a:r>
              <a:rPr lang="en-US" altLang="zh-CN" sz="2000" b="1" dirty="0">
                <a:solidFill>
                  <a:schemeClr val="tx1">
                    <a:lumMod val="65000"/>
                    <a:lumOff val="35000"/>
                  </a:schemeClr>
                </a:solidFill>
                <a:cs typeface="+mn-ea"/>
              </a:rPr>
              <a:t>34488</a:t>
            </a:r>
          </a:p>
          <a:p>
            <a:pPr>
              <a:lnSpc>
                <a:spcPct val="150000"/>
              </a:lnSpc>
            </a:pPr>
            <a:r>
              <a:rPr lang="zh-CN" altLang="en-US" sz="2000" b="1" dirty="0">
                <a:solidFill>
                  <a:schemeClr val="tx1">
                    <a:lumMod val="65000"/>
                    <a:lumOff val="35000"/>
                  </a:schemeClr>
                </a:solidFill>
                <a:cs typeface="+mn-ea"/>
              </a:rPr>
              <a:t>大学：</a:t>
            </a:r>
            <a:r>
              <a:rPr lang="en-US" altLang="zh-CN" sz="2000" b="1" dirty="0">
                <a:solidFill>
                  <a:schemeClr val="tx1">
                    <a:lumMod val="65000"/>
                    <a:lumOff val="35000"/>
                  </a:schemeClr>
                </a:solidFill>
                <a:cs typeface="+mn-ea"/>
              </a:rPr>
              <a:t>20025</a:t>
            </a:r>
          </a:p>
          <a:p>
            <a:pPr>
              <a:lnSpc>
                <a:spcPct val="150000"/>
              </a:lnSpc>
            </a:pPr>
            <a:r>
              <a:rPr lang="zh-CN" altLang="en-US" sz="2000" b="1" dirty="0">
                <a:solidFill>
                  <a:schemeClr val="tx1">
                    <a:lumMod val="65000"/>
                    <a:lumOff val="35000"/>
                  </a:schemeClr>
                </a:solidFill>
                <a:cs typeface="+mn-ea"/>
              </a:rPr>
              <a:t>北京大学：</a:t>
            </a:r>
            <a:r>
              <a:rPr lang="en-US" altLang="zh-CN" sz="2000" b="1" dirty="0">
                <a:solidFill>
                  <a:schemeClr val="tx1">
                    <a:lumMod val="65000"/>
                    <a:lumOff val="35000"/>
                  </a:schemeClr>
                </a:solidFill>
                <a:cs typeface="+mn-ea"/>
              </a:rPr>
              <a:t>2053</a:t>
            </a:r>
          </a:p>
          <a:p>
            <a:pPr>
              <a:lnSpc>
                <a:spcPct val="150000"/>
              </a:lnSpc>
            </a:pPr>
            <a:r>
              <a:rPr lang="en-US" altLang="zh-CN" sz="2000" b="1" dirty="0">
                <a:solidFill>
                  <a:schemeClr val="tx1">
                    <a:lumMod val="65000"/>
                    <a:lumOff val="35000"/>
                  </a:schemeClr>
                </a:solidFill>
                <a:cs typeface="+mn-ea"/>
              </a:rPr>
              <a:t>……</a:t>
            </a:r>
            <a:endParaRPr kumimoji="1" lang="en-US" altLang="zh-CN" sz="2000" b="1" dirty="0">
              <a:solidFill>
                <a:schemeClr val="tx1">
                  <a:lumMod val="65000"/>
                  <a:lumOff val="35000"/>
                </a:schemeClr>
              </a:solidFill>
              <a:cs typeface="+mn-ea"/>
            </a:endParaRPr>
          </a:p>
          <a:p>
            <a:pPr>
              <a:lnSpc>
                <a:spcPct val="150000"/>
              </a:lnSpc>
            </a:pPr>
            <a:r>
              <a:rPr kumimoji="1" lang="en-US" altLang="zh-CN" sz="2000" b="1" dirty="0">
                <a:solidFill>
                  <a:schemeClr val="tx1">
                    <a:lumMod val="65000"/>
                    <a:lumOff val="35000"/>
                  </a:schemeClr>
                </a:solidFill>
                <a:cs typeface="+mn-ea"/>
              </a:rPr>
              <a:t>total:</a:t>
            </a:r>
            <a:r>
              <a:rPr kumimoji="1" lang="zh-CN" altLang="en-US" sz="2000" b="1" dirty="0">
                <a:solidFill>
                  <a:schemeClr val="tx1">
                    <a:lumMod val="65000"/>
                    <a:lumOff val="35000"/>
                  </a:schemeClr>
                </a:solidFill>
                <a:cs typeface="+mn-ea"/>
              </a:rPr>
              <a:t> </a:t>
            </a:r>
            <a:r>
              <a:rPr kumimoji="1" lang="en-US" altLang="zh-CN" sz="2000" b="1" dirty="0">
                <a:solidFill>
                  <a:schemeClr val="tx1">
                    <a:lumMod val="65000"/>
                    <a:lumOff val="35000"/>
                  </a:schemeClr>
                </a:solidFill>
                <a:cs typeface="+mn-ea"/>
              </a:rPr>
              <a:t>60101967</a:t>
            </a:r>
            <a:endParaRPr lang="en-US" altLang="zh-CN" sz="2000" b="1" dirty="0">
              <a:solidFill>
                <a:schemeClr val="tx1">
                  <a:lumMod val="65000"/>
                  <a:lumOff val="35000"/>
                </a:schemeClr>
              </a:solidFill>
              <a:cs typeface="+mn-ea"/>
            </a:endParaRPr>
          </a:p>
        </p:txBody>
      </p:sp>
    </p:spTree>
    <p:extLst>
      <p:ext uri="{BB962C8B-B14F-4D97-AF65-F5344CB8AC3E}">
        <p14:creationId xmlns:p14="http://schemas.microsoft.com/office/powerpoint/2010/main" val="5855683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中文分词</a:t>
            </a: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19</a:t>
            </a:fld>
            <a:endParaRPr lang="en-US" dirty="0">
              <a:latin typeface="+mn-lt"/>
              <a:cs typeface="+mn-ea"/>
              <a:sym typeface="+mn-lt"/>
            </a:endParaRPr>
          </a:p>
        </p:txBody>
      </p:sp>
      <p:sp>
        <p:nvSpPr>
          <p:cNvPr id="3" name="圆角矩形 2">
            <a:extLst>
              <a:ext uri="{FF2B5EF4-FFF2-40B4-BE49-F238E27FC236}">
                <a16:creationId xmlns:a16="http://schemas.microsoft.com/office/drawing/2014/main" id="{F4240B77-7806-F349-B878-9114BFCEEDF3}"/>
              </a:ext>
            </a:extLst>
          </p:cNvPr>
          <p:cNvSpPr/>
          <p:nvPr/>
        </p:nvSpPr>
        <p:spPr>
          <a:xfrm>
            <a:off x="426720" y="1417320"/>
            <a:ext cx="1584960" cy="731520"/>
          </a:xfrm>
          <a:prstGeom prst="roundRect">
            <a:avLst/>
          </a:prstGeom>
          <a:noFill/>
          <a:ln w="12700">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accent1">
                    <a:alpha val="20000"/>
                  </a:schemeClr>
                </a:solidFill>
              </a:rPr>
              <a:t>字典</a:t>
            </a:r>
          </a:p>
        </p:txBody>
      </p:sp>
      <p:sp>
        <p:nvSpPr>
          <p:cNvPr id="10" name="圆角矩形 9">
            <a:extLst>
              <a:ext uri="{FF2B5EF4-FFF2-40B4-BE49-F238E27FC236}">
                <a16:creationId xmlns:a16="http://schemas.microsoft.com/office/drawing/2014/main" id="{0B58C802-084E-4E40-A87F-BBA1FB6E2F82}"/>
              </a:ext>
            </a:extLst>
          </p:cNvPr>
          <p:cNvSpPr/>
          <p:nvPr/>
        </p:nvSpPr>
        <p:spPr>
          <a:xfrm>
            <a:off x="426720" y="3169920"/>
            <a:ext cx="1584960" cy="731520"/>
          </a:xfrm>
          <a:prstGeom prst="roundRect">
            <a:avLst/>
          </a:prstGeom>
          <a:noFill/>
          <a:ln w="12700">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1">
                    <a:alpha val="20000"/>
                  </a:schemeClr>
                </a:solidFill>
              </a:rPr>
              <a:t>DAG</a:t>
            </a:r>
            <a:endParaRPr kumimoji="1" lang="zh-CN" altLang="en-US" dirty="0">
              <a:solidFill>
                <a:schemeClr val="accent1">
                  <a:alpha val="20000"/>
                </a:schemeClr>
              </a:solidFill>
            </a:endParaRPr>
          </a:p>
        </p:txBody>
      </p:sp>
      <p:sp>
        <p:nvSpPr>
          <p:cNvPr id="12" name="圆角矩形 11">
            <a:extLst>
              <a:ext uri="{FF2B5EF4-FFF2-40B4-BE49-F238E27FC236}">
                <a16:creationId xmlns:a16="http://schemas.microsoft.com/office/drawing/2014/main" id="{6C1CC120-DA62-6C46-9A99-89F0EE2DFE41}"/>
              </a:ext>
            </a:extLst>
          </p:cNvPr>
          <p:cNvSpPr/>
          <p:nvPr/>
        </p:nvSpPr>
        <p:spPr>
          <a:xfrm>
            <a:off x="426720" y="4922520"/>
            <a:ext cx="1584960" cy="731520"/>
          </a:xfrm>
          <a:prstGeom prst="round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accent1"/>
                </a:solidFill>
              </a:rPr>
              <a:t>最大切分</a:t>
            </a:r>
            <a:endParaRPr kumimoji="1" lang="en-US" altLang="zh-CN" dirty="0">
              <a:solidFill>
                <a:schemeClr val="accent1"/>
              </a:solidFill>
            </a:endParaRPr>
          </a:p>
          <a:p>
            <a:pPr algn="ctr"/>
            <a:r>
              <a:rPr kumimoji="1" lang="zh-CN" altLang="en-US" dirty="0">
                <a:solidFill>
                  <a:schemeClr val="accent1"/>
                </a:solidFill>
              </a:rPr>
              <a:t>组合</a:t>
            </a:r>
          </a:p>
        </p:txBody>
      </p:sp>
      <p:cxnSp>
        <p:nvCxnSpPr>
          <p:cNvPr id="6" name="直线箭头连接符 5">
            <a:extLst>
              <a:ext uri="{FF2B5EF4-FFF2-40B4-BE49-F238E27FC236}">
                <a16:creationId xmlns:a16="http://schemas.microsoft.com/office/drawing/2014/main" id="{01DE1530-5791-4241-A755-5435C947D3B3}"/>
              </a:ext>
            </a:extLst>
          </p:cNvPr>
          <p:cNvCxnSpPr>
            <a:stCxn id="3" idx="2"/>
            <a:endCxn id="10" idx="0"/>
          </p:cNvCxnSpPr>
          <p:nvPr/>
        </p:nvCxnSpPr>
        <p:spPr>
          <a:xfrm>
            <a:off x="1219200" y="2148840"/>
            <a:ext cx="0" cy="1021080"/>
          </a:xfrm>
          <a:prstGeom prst="straightConnector1">
            <a:avLst/>
          </a:prstGeom>
          <a:ln w="12700">
            <a:solidFill>
              <a:schemeClr val="accent1">
                <a:alpha val="2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线箭头连接符 14">
            <a:extLst>
              <a:ext uri="{FF2B5EF4-FFF2-40B4-BE49-F238E27FC236}">
                <a16:creationId xmlns:a16="http://schemas.microsoft.com/office/drawing/2014/main" id="{562FF30C-AA33-4C4A-B1E9-7606A417084D}"/>
              </a:ext>
            </a:extLst>
          </p:cNvPr>
          <p:cNvCxnSpPr>
            <a:cxnSpLocks/>
            <a:stCxn id="10" idx="2"/>
            <a:endCxn id="12" idx="0"/>
          </p:cNvCxnSpPr>
          <p:nvPr/>
        </p:nvCxnSpPr>
        <p:spPr>
          <a:xfrm>
            <a:off x="1219200" y="3901440"/>
            <a:ext cx="0" cy="1021080"/>
          </a:xfrm>
          <a:prstGeom prst="straightConnector1">
            <a:avLst/>
          </a:prstGeom>
          <a:ln w="12700">
            <a:solidFill>
              <a:schemeClr val="accent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 name="椭圆 31">
            <a:extLst>
              <a:ext uri="{FF2B5EF4-FFF2-40B4-BE49-F238E27FC236}">
                <a16:creationId xmlns:a16="http://schemas.microsoft.com/office/drawing/2014/main" id="{E7FE5B66-DC06-0A48-8232-8EC583DFAF81}"/>
              </a:ext>
            </a:extLst>
          </p:cNvPr>
          <p:cNvSpPr/>
          <p:nvPr/>
        </p:nvSpPr>
        <p:spPr>
          <a:xfrm>
            <a:off x="298704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我</a:t>
            </a:r>
          </a:p>
        </p:txBody>
      </p:sp>
      <p:sp>
        <p:nvSpPr>
          <p:cNvPr id="33" name="椭圆 32">
            <a:extLst>
              <a:ext uri="{FF2B5EF4-FFF2-40B4-BE49-F238E27FC236}">
                <a16:creationId xmlns:a16="http://schemas.microsoft.com/office/drawing/2014/main" id="{D192FA9D-F175-5841-8325-15083AF5EEE2}"/>
              </a:ext>
            </a:extLst>
          </p:cNvPr>
          <p:cNvSpPr/>
          <p:nvPr/>
        </p:nvSpPr>
        <p:spPr>
          <a:xfrm>
            <a:off x="418846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来</a:t>
            </a:r>
          </a:p>
        </p:txBody>
      </p:sp>
      <p:sp>
        <p:nvSpPr>
          <p:cNvPr id="34" name="椭圆 33">
            <a:extLst>
              <a:ext uri="{FF2B5EF4-FFF2-40B4-BE49-F238E27FC236}">
                <a16:creationId xmlns:a16="http://schemas.microsoft.com/office/drawing/2014/main" id="{E8FC6FDF-B276-E345-8070-2E3C5D55619F}"/>
              </a:ext>
            </a:extLst>
          </p:cNvPr>
          <p:cNvSpPr/>
          <p:nvPr/>
        </p:nvSpPr>
        <p:spPr>
          <a:xfrm>
            <a:off x="538988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到</a:t>
            </a:r>
          </a:p>
        </p:txBody>
      </p:sp>
      <p:sp>
        <p:nvSpPr>
          <p:cNvPr id="35" name="椭圆 34">
            <a:extLst>
              <a:ext uri="{FF2B5EF4-FFF2-40B4-BE49-F238E27FC236}">
                <a16:creationId xmlns:a16="http://schemas.microsoft.com/office/drawing/2014/main" id="{899198FC-620E-4C4C-9766-0C5AC2BF75CF}"/>
              </a:ext>
            </a:extLst>
          </p:cNvPr>
          <p:cNvSpPr/>
          <p:nvPr/>
        </p:nvSpPr>
        <p:spPr>
          <a:xfrm>
            <a:off x="659130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北</a:t>
            </a:r>
          </a:p>
        </p:txBody>
      </p:sp>
      <p:sp>
        <p:nvSpPr>
          <p:cNvPr id="37" name="椭圆 36">
            <a:extLst>
              <a:ext uri="{FF2B5EF4-FFF2-40B4-BE49-F238E27FC236}">
                <a16:creationId xmlns:a16="http://schemas.microsoft.com/office/drawing/2014/main" id="{924D6E9E-241F-B84E-98EE-9BBEC1650931}"/>
              </a:ext>
            </a:extLst>
          </p:cNvPr>
          <p:cNvSpPr/>
          <p:nvPr/>
        </p:nvSpPr>
        <p:spPr>
          <a:xfrm>
            <a:off x="779272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京</a:t>
            </a:r>
          </a:p>
        </p:txBody>
      </p:sp>
      <p:sp>
        <p:nvSpPr>
          <p:cNvPr id="38" name="椭圆 37">
            <a:extLst>
              <a:ext uri="{FF2B5EF4-FFF2-40B4-BE49-F238E27FC236}">
                <a16:creationId xmlns:a16="http://schemas.microsoft.com/office/drawing/2014/main" id="{2BE9E5C0-3A1D-2C4A-8F37-BEA4EA68669D}"/>
              </a:ext>
            </a:extLst>
          </p:cNvPr>
          <p:cNvSpPr/>
          <p:nvPr/>
        </p:nvSpPr>
        <p:spPr>
          <a:xfrm>
            <a:off x="899414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大</a:t>
            </a:r>
          </a:p>
        </p:txBody>
      </p:sp>
      <p:sp>
        <p:nvSpPr>
          <p:cNvPr id="40" name="椭圆 39">
            <a:extLst>
              <a:ext uri="{FF2B5EF4-FFF2-40B4-BE49-F238E27FC236}">
                <a16:creationId xmlns:a16="http://schemas.microsoft.com/office/drawing/2014/main" id="{85D081B8-07B5-1F4C-A80C-3C1468C3FF24}"/>
              </a:ext>
            </a:extLst>
          </p:cNvPr>
          <p:cNvSpPr/>
          <p:nvPr/>
        </p:nvSpPr>
        <p:spPr>
          <a:xfrm>
            <a:off x="1019556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学</a:t>
            </a:r>
          </a:p>
        </p:txBody>
      </p:sp>
      <p:cxnSp>
        <p:nvCxnSpPr>
          <p:cNvPr id="7" name="直线箭头连接符 6">
            <a:extLst>
              <a:ext uri="{FF2B5EF4-FFF2-40B4-BE49-F238E27FC236}">
                <a16:creationId xmlns:a16="http://schemas.microsoft.com/office/drawing/2014/main" id="{5D722D36-1213-E14B-B5A9-4CE8C4FC5A56}"/>
              </a:ext>
            </a:extLst>
          </p:cNvPr>
          <p:cNvCxnSpPr>
            <a:cxnSpLocks/>
            <a:stCxn id="32" idx="6"/>
            <a:endCxn id="33" idx="2"/>
          </p:cNvCxnSpPr>
          <p:nvPr/>
        </p:nvCxnSpPr>
        <p:spPr>
          <a:xfrm>
            <a:off x="376428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线箭头连接符 40">
            <a:extLst>
              <a:ext uri="{FF2B5EF4-FFF2-40B4-BE49-F238E27FC236}">
                <a16:creationId xmlns:a16="http://schemas.microsoft.com/office/drawing/2014/main" id="{D4533B76-4549-5941-9ED4-ACAF15935EDC}"/>
              </a:ext>
            </a:extLst>
          </p:cNvPr>
          <p:cNvCxnSpPr>
            <a:cxnSpLocks/>
            <a:stCxn id="33" idx="6"/>
            <a:endCxn id="34" idx="2"/>
          </p:cNvCxnSpPr>
          <p:nvPr/>
        </p:nvCxnSpPr>
        <p:spPr>
          <a:xfrm>
            <a:off x="496570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直线箭头连接符 42">
            <a:extLst>
              <a:ext uri="{FF2B5EF4-FFF2-40B4-BE49-F238E27FC236}">
                <a16:creationId xmlns:a16="http://schemas.microsoft.com/office/drawing/2014/main" id="{BEB524D9-6974-154B-8019-78BD41893CA5}"/>
              </a:ext>
            </a:extLst>
          </p:cNvPr>
          <p:cNvCxnSpPr>
            <a:cxnSpLocks/>
            <a:stCxn id="34" idx="6"/>
            <a:endCxn id="35" idx="2"/>
          </p:cNvCxnSpPr>
          <p:nvPr/>
        </p:nvCxnSpPr>
        <p:spPr>
          <a:xfrm>
            <a:off x="616712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直线箭头连接符 45">
            <a:extLst>
              <a:ext uri="{FF2B5EF4-FFF2-40B4-BE49-F238E27FC236}">
                <a16:creationId xmlns:a16="http://schemas.microsoft.com/office/drawing/2014/main" id="{9F0B8D8F-DA36-D849-8CC4-5430FA099DCF}"/>
              </a:ext>
            </a:extLst>
          </p:cNvPr>
          <p:cNvCxnSpPr>
            <a:cxnSpLocks/>
            <a:stCxn id="35" idx="6"/>
            <a:endCxn id="37" idx="2"/>
          </p:cNvCxnSpPr>
          <p:nvPr/>
        </p:nvCxnSpPr>
        <p:spPr>
          <a:xfrm>
            <a:off x="736854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直线箭头连接符 48">
            <a:extLst>
              <a:ext uri="{FF2B5EF4-FFF2-40B4-BE49-F238E27FC236}">
                <a16:creationId xmlns:a16="http://schemas.microsoft.com/office/drawing/2014/main" id="{EBA36EF6-2208-A747-89D0-A57226704692}"/>
              </a:ext>
            </a:extLst>
          </p:cNvPr>
          <p:cNvCxnSpPr>
            <a:cxnSpLocks/>
            <a:stCxn id="37" idx="6"/>
            <a:endCxn id="38" idx="2"/>
          </p:cNvCxnSpPr>
          <p:nvPr/>
        </p:nvCxnSpPr>
        <p:spPr>
          <a:xfrm>
            <a:off x="856996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直线箭头连接符 51">
            <a:extLst>
              <a:ext uri="{FF2B5EF4-FFF2-40B4-BE49-F238E27FC236}">
                <a16:creationId xmlns:a16="http://schemas.microsoft.com/office/drawing/2014/main" id="{C09B5562-1A64-FB4B-AC65-8455E6336968}"/>
              </a:ext>
            </a:extLst>
          </p:cNvPr>
          <p:cNvCxnSpPr>
            <a:cxnSpLocks/>
            <a:stCxn id="38" idx="6"/>
            <a:endCxn id="40" idx="2"/>
          </p:cNvCxnSpPr>
          <p:nvPr/>
        </p:nvCxnSpPr>
        <p:spPr>
          <a:xfrm>
            <a:off x="977138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曲线连接符 52">
            <a:extLst>
              <a:ext uri="{FF2B5EF4-FFF2-40B4-BE49-F238E27FC236}">
                <a16:creationId xmlns:a16="http://schemas.microsoft.com/office/drawing/2014/main" id="{9E84BC35-3DF5-4F4F-B82E-36C63A175AAC}"/>
              </a:ext>
            </a:extLst>
          </p:cNvPr>
          <p:cNvCxnSpPr>
            <a:cxnSpLocks/>
            <a:stCxn id="33" idx="0"/>
            <a:endCxn id="34" idx="0"/>
          </p:cNvCxnSpPr>
          <p:nvPr/>
        </p:nvCxnSpPr>
        <p:spPr>
          <a:xfrm rot="5400000" flipH="1" flipV="1">
            <a:off x="5177790" y="578814"/>
            <a:ext cx="12700" cy="120142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曲线连接符 56">
            <a:extLst>
              <a:ext uri="{FF2B5EF4-FFF2-40B4-BE49-F238E27FC236}">
                <a16:creationId xmlns:a16="http://schemas.microsoft.com/office/drawing/2014/main" id="{D0614F90-AFBE-A140-AEA6-79330079C1A0}"/>
              </a:ext>
            </a:extLst>
          </p:cNvPr>
          <p:cNvCxnSpPr>
            <a:cxnSpLocks/>
            <a:stCxn id="35" idx="0"/>
            <a:endCxn id="37" idx="0"/>
          </p:cNvCxnSpPr>
          <p:nvPr/>
        </p:nvCxnSpPr>
        <p:spPr>
          <a:xfrm rot="5400000" flipH="1" flipV="1">
            <a:off x="7580630" y="578814"/>
            <a:ext cx="12700" cy="120142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0" name="曲线连接符 59">
            <a:extLst>
              <a:ext uri="{FF2B5EF4-FFF2-40B4-BE49-F238E27FC236}">
                <a16:creationId xmlns:a16="http://schemas.microsoft.com/office/drawing/2014/main" id="{63744680-85AF-1040-A3C7-BC747C2764B5}"/>
              </a:ext>
            </a:extLst>
          </p:cNvPr>
          <p:cNvCxnSpPr>
            <a:cxnSpLocks/>
            <a:stCxn id="35" idx="4"/>
            <a:endCxn id="40" idx="4"/>
          </p:cNvCxnSpPr>
          <p:nvPr/>
        </p:nvCxnSpPr>
        <p:spPr>
          <a:xfrm rot="16200000" flipH="1">
            <a:off x="8782050" y="154634"/>
            <a:ext cx="12700" cy="360426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曲线连接符 63">
            <a:extLst>
              <a:ext uri="{FF2B5EF4-FFF2-40B4-BE49-F238E27FC236}">
                <a16:creationId xmlns:a16="http://schemas.microsoft.com/office/drawing/2014/main" id="{1580DDE3-9CF1-CF43-AD71-D22D944ADB5B}"/>
              </a:ext>
            </a:extLst>
          </p:cNvPr>
          <p:cNvCxnSpPr>
            <a:cxnSpLocks/>
            <a:stCxn id="38" idx="0"/>
            <a:endCxn id="40" idx="0"/>
          </p:cNvCxnSpPr>
          <p:nvPr/>
        </p:nvCxnSpPr>
        <p:spPr>
          <a:xfrm rot="5400000" flipH="1" flipV="1">
            <a:off x="9983470" y="578814"/>
            <a:ext cx="12700" cy="120142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75" name="矩形 74">
            <a:extLst>
              <a:ext uri="{FF2B5EF4-FFF2-40B4-BE49-F238E27FC236}">
                <a16:creationId xmlns:a16="http://schemas.microsoft.com/office/drawing/2014/main" id="{3CA02473-BB04-F341-AAE5-9C78802252C8}"/>
              </a:ext>
            </a:extLst>
          </p:cNvPr>
          <p:cNvSpPr/>
          <p:nvPr/>
        </p:nvSpPr>
        <p:spPr>
          <a:xfrm>
            <a:off x="3216001" y="803723"/>
            <a:ext cx="319318" cy="369332"/>
          </a:xfrm>
          <a:prstGeom prst="rect">
            <a:avLst/>
          </a:prstGeom>
        </p:spPr>
        <p:txBody>
          <a:bodyPr wrap="none">
            <a:spAutoFit/>
          </a:bodyPr>
          <a:lstStyle/>
          <a:p>
            <a:pPr algn="ctr"/>
            <a:r>
              <a:rPr kumimoji="1" lang="en-US" altLang="zh-CN" dirty="0"/>
              <a:t>0</a:t>
            </a:r>
            <a:endParaRPr kumimoji="1" lang="zh-CN" altLang="en-US" dirty="0"/>
          </a:p>
        </p:txBody>
      </p:sp>
      <p:sp>
        <p:nvSpPr>
          <p:cNvPr id="76" name="矩形 75">
            <a:extLst>
              <a:ext uri="{FF2B5EF4-FFF2-40B4-BE49-F238E27FC236}">
                <a16:creationId xmlns:a16="http://schemas.microsoft.com/office/drawing/2014/main" id="{763091AF-26A4-4141-87F6-8D182C697C0D}"/>
              </a:ext>
            </a:extLst>
          </p:cNvPr>
          <p:cNvSpPr/>
          <p:nvPr/>
        </p:nvSpPr>
        <p:spPr>
          <a:xfrm>
            <a:off x="4418479" y="803723"/>
            <a:ext cx="319318" cy="369332"/>
          </a:xfrm>
          <a:prstGeom prst="rect">
            <a:avLst/>
          </a:prstGeom>
        </p:spPr>
        <p:txBody>
          <a:bodyPr wrap="none">
            <a:spAutoFit/>
          </a:bodyPr>
          <a:lstStyle/>
          <a:p>
            <a:pPr algn="ctr"/>
            <a:r>
              <a:rPr kumimoji="1" lang="en-US" altLang="zh-CN" dirty="0"/>
              <a:t>1</a:t>
            </a:r>
            <a:endParaRPr kumimoji="1" lang="zh-CN" altLang="en-US" dirty="0"/>
          </a:p>
        </p:txBody>
      </p:sp>
      <p:sp>
        <p:nvSpPr>
          <p:cNvPr id="77" name="矩形 76">
            <a:extLst>
              <a:ext uri="{FF2B5EF4-FFF2-40B4-BE49-F238E27FC236}">
                <a16:creationId xmlns:a16="http://schemas.microsoft.com/office/drawing/2014/main" id="{2BA36FF0-9647-F449-B4E7-CD8D519A7AC6}"/>
              </a:ext>
            </a:extLst>
          </p:cNvPr>
          <p:cNvSpPr/>
          <p:nvPr/>
        </p:nvSpPr>
        <p:spPr>
          <a:xfrm>
            <a:off x="5620957" y="803723"/>
            <a:ext cx="319318" cy="369332"/>
          </a:xfrm>
          <a:prstGeom prst="rect">
            <a:avLst/>
          </a:prstGeom>
        </p:spPr>
        <p:txBody>
          <a:bodyPr wrap="none">
            <a:spAutoFit/>
          </a:bodyPr>
          <a:lstStyle/>
          <a:p>
            <a:pPr algn="ctr"/>
            <a:r>
              <a:rPr kumimoji="1" lang="en-US" altLang="zh-CN" dirty="0"/>
              <a:t>2</a:t>
            </a:r>
            <a:endParaRPr kumimoji="1" lang="zh-CN" altLang="en-US" dirty="0"/>
          </a:p>
        </p:txBody>
      </p:sp>
      <p:sp>
        <p:nvSpPr>
          <p:cNvPr id="78" name="矩形 77">
            <a:extLst>
              <a:ext uri="{FF2B5EF4-FFF2-40B4-BE49-F238E27FC236}">
                <a16:creationId xmlns:a16="http://schemas.microsoft.com/office/drawing/2014/main" id="{FDA2C401-A1BD-CB49-AC1B-12CA9420656C}"/>
              </a:ext>
            </a:extLst>
          </p:cNvPr>
          <p:cNvSpPr/>
          <p:nvPr/>
        </p:nvSpPr>
        <p:spPr>
          <a:xfrm>
            <a:off x="6823434" y="803723"/>
            <a:ext cx="319319" cy="369332"/>
          </a:xfrm>
          <a:prstGeom prst="rect">
            <a:avLst/>
          </a:prstGeom>
        </p:spPr>
        <p:txBody>
          <a:bodyPr wrap="none">
            <a:spAutoFit/>
          </a:bodyPr>
          <a:lstStyle/>
          <a:p>
            <a:pPr algn="ctr"/>
            <a:r>
              <a:rPr kumimoji="1" lang="en-US" altLang="zh-CN" dirty="0"/>
              <a:t>3</a:t>
            </a:r>
            <a:endParaRPr kumimoji="1" lang="zh-CN" altLang="en-US" dirty="0"/>
          </a:p>
        </p:txBody>
      </p:sp>
      <p:sp>
        <p:nvSpPr>
          <p:cNvPr id="79" name="矩形 78">
            <a:extLst>
              <a:ext uri="{FF2B5EF4-FFF2-40B4-BE49-F238E27FC236}">
                <a16:creationId xmlns:a16="http://schemas.microsoft.com/office/drawing/2014/main" id="{DEDF860B-1B30-A14F-8712-F93EDE0BAFE3}"/>
              </a:ext>
            </a:extLst>
          </p:cNvPr>
          <p:cNvSpPr/>
          <p:nvPr/>
        </p:nvSpPr>
        <p:spPr>
          <a:xfrm>
            <a:off x="8025912" y="803723"/>
            <a:ext cx="319319" cy="369332"/>
          </a:xfrm>
          <a:prstGeom prst="rect">
            <a:avLst/>
          </a:prstGeom>
        </p:spPr>
        <p:txBody>
          <a:bodyPr wrap="none">
            <a:spAutoFit/>
          </a:bodyPr>
          <a:lstStyle/>
          <a:p>
            <a:pPr algn="ctr"/>
            <a:r>
              <a:rPr kumimoji="1" lang="en-US" altLang="zh-CN" dirty="0"/>
              <a:t>4</a:t>
            </a:r>
            <a:endParaRPr kumimoji="1" lang="zh-CN" altLang="en-US" dirty="0"/>
          </a:p>
        </p:txBody>
      </p:sp>
      <p:sp>
        <p:nvSpPr>
          <p:cNvPr id="80" name="矩形 79">
            <a:extLst>
              <a:ext uri="{FF2B5EF4-FFF2-40B4-BE49-F238E27FC236}">
                <a16:creationId xmlns:a16="http://schemas.microsoft.com/office/drawing/2014/main" id="{6C7D3044-4910-7745-86AF-2D99621D2FBC}"/>
              </a:ext>
            </a:extLst>
          </p:cNvPr>
          <p:cNvSpPr/>
          <p:nvPr/>
        </p:nvSpPr>
        <p:spPr>
          <a:xfrm>
            <a:off x="9228391" y="803723"/>
            <a:ext cx="319318" cy="369332"/>
          </a:xfrm>
          <a:prstGeom prst="rect">
            <a:avLst/>
          </a:prstGeom>
        </p:spPr>
        <p:txBody>
          <a:bodyPr wrap="none">
            <a:spAutoFit/>
          </a:bodyPr>
          <a:lstStyle/>
          <a:p>
            <a:pPr algn="ctr"/>
            <a:r>
              <a:rPr kumimoji="1" lang="en-US" altLang="zh-CN" dirty="0"/>
              <a:t>5</a:t>
            </a:r>
            <a:endParaRPr kumimoji="1" lang="zh-CN" altLang="en-US" dirty="0"/>
          </a:p>
        </p:txBody>
      </p:sp>
      <p:sp>
        <p:nvSpPr>
          <p:cNvPr id="81" name="矩形 80">
            <a:extLst>
              <a:ext uri="{FF2B5EF4-FFF2-40B4-BE49-F238E27FC236}">
                <a16:creationId xmlns:a16="http://schemas.microsoft.com/office/drawing/2014/main" id="{BDC8D7C7-1183-3847-9854-C85B0064AEEE}"/>
              </a:ext>
            </a:extLst>
          </p:cNvPr>
          <p:cNvSpPr/>
          <p:nvPr/>
        </p:nvSpPr>
        <p:spPr>
          <a:xfrm>
            <a:off x="10430871" y="803723"/>
            <a:ext cx="319318" cy="369332"/>
          </a:xfrm>
          <a:prstGeom prst="rect">
            <a:avLst/>
          </a:prstGeom>
        </p:spPr>
        <p:txBody>
          <a:bodyPr wrap="none">
            <a:spAutoFit/>
          </a:bodyPr>
          <a:lstStyle/>
          <a:p>
            <a:pPr algn="ctr"/>
            <a:r>
              <a:rPr kumimoji="1" lang="en-US" altLang="zh-CN" dirty="0"/>
              <a:t>6</a:t>
            </a:r>
            <a:endParaRPr kumimoji="1" lang="zh-CN" altLang="en-US" dirty="0"/>
          </a:p>
        </p:txBody>
      </p:sp>
      <mc:AlternateContent xmlns:mc="http://schemas.openxmlformats.org/markup-compatibility/2006">
        <mc:Choice xmlns:a14="http://schemas.microsoft.com/office/drawing/2010/main" Requires="a14">
          <p:sp>
            <p:nvSpPr>
              <p:cNvPr id="36" name="矩形 35">
                <a:extLst>
                  <a:ext uri="{FF2B5EF4-FFF2-40B4-BE49-F238E27FC236}">
                    <a16:creationId xmlns:a16="http://schemas.microsoft.com/office/drawing/2014/main" id="{2BDBF716-E6BE-DD46-A7E2-FD99C27F29A6}"/>
                  </a:ext>
                </a:extLst>
              </p:cNvPr>
              <p:cNvSpPr/>
              <p:nvPr/>
            </p:nvSpPr>
            <p:spPr>
              <a:xfrm>
                <a:off x="6743394" y="3798654"/>
                <a:ext cx="6096000" cy="499560"/>
              </a:xfrm>
              <a:prstGeom prst="rect">
                <a:avLst/>
              </a:prstGeom>
            </p:spPr>
            <p:txBody>
              <a:bodyPr>
                <a:spAutoFit/>
              </a:bodyPr>
              <a:lstStyle/>
              <a:p>
                <a:pPr>
                  <a:lnSpc>
                    <a:spcPct val="150000"/>
                  </a:lnSpc>
                </a:pPr>
                <a14:m>
                  <m:oMath xmlns:m="http://schemas.openxmlformats.org/officeDocument/2006/math">
                    <m:r>
                      <a:rPr lang="en-US" altLang="zh-CN" sz="2000" b="1" i="1" smtClean="0">
                        <a:solidFill>
                          <a:schemeClr val="tx1">
                            <a:lumMod val="65000"/>
                            <a:lumOff val="35000"/>
                          </a:schemeClr>
                        </a:solidFill>
                        <a:latin typeface="Cambria Math" panose="02040503050406030204" pitchFamily="18" charset="0"/>
                        <a:cs typeface="+mn-ea"/>
                      </a:rPr>
                      <m:t>𝑷</m:t>
                    </m:r>
                    <m:r>
                      <a:rPr lang="en-US" altLang="zh-CN" sz="2000" b="1" i="1" smtClean="0">
                        <a:solidFill>
                          <a:schemeClr val="tx1">
                            <a:lumMod val="65000"/>
                            <a:lumOff val="35000"/>
                          </a:schemeClr>
                        </a:solidFill>
                        <a:latin typeface="Cambria Math" panose="02040503050406030204" pitchFamily="18" charset="0"/>
                        <a:cs typeface="+mn-ea"/>
                      </a:rPr>
                      <m:t>=</m:t>
                    </m:r>
                    <m:sSub>
                      <m:sSubPr>
                        <m:ctrlPr>
                          <a:rPr lang="en-US" altLang="zh-CN" sz="2000" b="1" i="1" smtClean="0">
                            <a:solidFill>
                              <a:schemeClr val="tx1">
                                <a:lumMod val="65000"/>
                                <a:lumOff val="35000"/>
                              </a:schemeClr>
                            </a:solidFill>
                            <a:latin typeface="Cambria Math" panose="02040503050406030204" pitchFamily="18" charset="0"/>
                            <a:cs typeface="+mn-ea"/>
                          </a:rPr>
                        </m:ctrlPr>
                      </m:sSubPr>
                      <m:e>
                        <m:r>
                          <a:rPr lang="en-US" altLang="zh-CN" sz="2000" b="1" i="1" smtClean="0">
                            <a:solidFill>
                              <a:schemeClr val="tx1">
                                <a:lumMod val="65000"/>
                                <a:lumOff val="35000"/>
                              </a:schemeClr>
                            </a:solidFill>
                            <a:latin typeface="Cambria Math" panose="02040503050406030204" pitchFamily="18" charset="0"/>
                            <a:cs typeface="+mn-ea"/>
                          </a:rPr>
                          <m:t>𝑷</m:t>
                        </m:r>
                      </m:e>
                      <m:sub>
                        <m:r>
                          <a:rPr lang="en-US" altLang="zh-CN" sz="2000" b="1" i="1" smtClean="0">
                            <a:solidFill>
                              <a:schemeClr val="tx1">
                                <a:lumMod val="65000"/>
                                <a:lumOff val="35000"/>
                              </a:schemeClr>
                            </a:solidFill>
                            <a:latin typeface="Cambria Math" panose="02040503050406030204" pitchFamily="18" charset="0"/>
                            <a:cs typeface="+mn-ea"/>
                          </a:rPr>
                          <m:t>𝟏</m:t>
                        </m:r>
                      </m:sub>
                    </m:sSub>
                    <m:sSub>
                      <m:sSubPr>
                        <m:ctrlPr>
                          <a:rPr lang="en-US" altLang="zh-CN" sz="2000" b="1" i="1">
                            <a:solidFill>
                              <a:schemeClr val="tx1">
                                <a:lumMod val="65000"/>
                                <a:lumOff val="35000"/>
                              </a:schemeClr>
                            </a:solidFill>
                            <a:latin typeface="Cambria Math" panose="02040503050406030204" pitchFamily="18" charset="0"/>
                            <a:cs typeface="+mn-ea"/>
                          </a:rPr>
                        </m:ctrlPr>
                      </m:sSubPr>
                      <m:e>
                        <m:r>
                          <a:rPr lang="en-US" altLang="zh-CN" sz="2000" b="1" i="1">
                            <a:solidFill>
                              <a:schemeClr val="tx1">
                                <a:lumMod val="65000"/>
                                <a:lumOff val="35000"/>
                              </a:schemeClr>
                            </a:solidFill>
                            <a:latin typeface="Cambria Math" panose="02040503050406030204" pitchFamily="18" charset="0"/>
                            <a:cs typeface="+mn-ea"/>
                          </a:rPr>
                          <m:t>𝑷</m:t>
                        </m:r>
                      </m:e>
                      <m:sub>
                        <m:r>
                          <a:rPr lang="en-US" altLang="zh-CN" sz="2000" b="1" i="1" smtClean="0">
                            <a:solidFill>
                              <a:schemeClr val="tx1">
                                <a:lumMod val="65000"/>
                                <a:lumOff val="35000"/>
                              </a:schemeClr>
                            </a:solidFill>
                            <a:latin typeface="Cambria Math" panose="02040503050406030204" pitchFamily="18" charset="0"/>
                            <a:cs typeface="+mn-ea"/>
                          </a:rPr>
                          <m:t>𝟐</m:t>
                        </m:r>
                      </m:sub>
                    </m:sSub>
                  </m:oMath>
                </a14:m>
                <a:r>
                  <a:rPr lang="en-US" altLang="zh-CN" sz="2000" b="1" dirty="0">
                    <a:solidFill>
                      <a:schemeClr val="tx1">
                        <a:lumMod val="65000"/>
                        <a:lumOff val="35000"/>
                      </a:schemeClr>
                    </a:solidFill>
                    <a:cs typeface="+mn-ea"/>
                  </a:rPr>
                  <a:t> </a:t>
                </a:r>
                <a14:m>
                  <m:oMath xmlns:m="http://schemas.openxmlformats.org/officeDocument/2006/math">
                    <m:sSub>
                      <m:sSubPr>
                        <m:ctrlPr>
                          <a:rPr lang="en-US" altLang="zh-CN" sz="2000" b="1" i="1">
                            <a:solidFill>
                              <a:schemeClr val="tx1">
                                <a:lumMod val="65000"/>
                                <a:lumOff val="35000"/>
                              </a:schemeClr>
                            </a:solidFill>
                            <a:latin typeface="Cambria Math" panose="02040503050406030204" pitchFamily="18" charset="0"/>
                            <a:cs typeface="+mn-ea"/>
                          </a:rPr>
                        </m:ctrlPr>
                      </m:sSubPr>
                      <m:e>
                        <m:r>
                          <a:rPr lang="en-US" altLang="zh-CN" sz="2000" b="1" i="1">
                            <a:solidFill>
                              <a:schemeClr val="tx1">
                                <a:lumMod val="65000"/>
                                <a:lumOff val="35000"/>
                              </a:schemeClr>
                            </a:solidFill>
                            <a:latin typeface="Cambria Math" panose="02040503050406030204" pitchFamily="18" charset="0"/>
                            <a:cs typeface="+mn-ea"/>
                          </a:rPr>
                          <m:t>𝑷</m:t>
                        </m:r>
                      </m:e>
                      <m:sub>
                        <m:r>
                          <a:rPr lang="en-US" altLang="zh-CN" sz="2000" b="1" i="1" smtClean="0">
                            <a:solidFill>
                              <a:schemeClr val="tx1">
                                <a:lumMod val="65000"/>
                                <a:lumOff val="35000"/>
                              </a:schemeClr>
                            </a:solidFill>
                            <a:latin typeface="Cambria Math" panose="02040503050406030204" pitchFamily="18" charset="0"/>
                            <a:cs typeface="+mn-ea"/>
                          </a:rPr>
                          <m:t>𝟑</m:t>
                        </m:r>
                      </m:sub>
                    </m:sSub>
                    <m:r>
                      <a:rPr lang="en-US" altLang="zh-CN" sz="2000" b="1" i="1" smtClean="0">
                        <a:solidFill>
                          <a:schemeClr val="tx1">
                            <a:lumMod val="65000"/>
                            <a:lumOff val="35000"/>
                          </a:schemeClr>
                        </a:solidFill>
                        <a:latin typeface="Cambria Math" panose="02040503050406030204" pitchFamily="18" charset="0"/>
                        <a:cs typeface="+mn-ea"/>
                      </a:rPr>
                      <m:t>⋯</m:t>
                    </m:r>
                  </m:oMath>
                </a14:m>
                <a:r>
                  <a:rPr lang="en-US" altLang="zh-CN" sz="2000" b="1" dirty="0">
                    <a:solidFill>
                      <a:schemeClr val="tx1">
                        <a:lumMod val="65000"/>
                        <a:lumOff val="35000"/>
                      </a:schemeClr>
                    </a:solidFill>
                    <a:cs typeface="+mn-ea"/>
                  </a:rPr>
                  <a:t> </a:t>
                </a:r>
                <a14:m>
                  <m:oMath xmlns:m="http://schemas.openxmlformats.org/officeDocument/2006/math">
                    <m:sSub>
                      <m:sSubPr>
                        <m:ctrlPr>
                          <a:rPr lang="en-US" altLang="zh-CN" sz="2000" b="1" i="1">
                            <a:solidFill>
                              <a:schemeClr val="tx1">
                                <a:lumMod val="65000"/>
                                <a:lumOff val="35000"/>
                              </a:schemeClr>
                            </a:solidFill>
                            <a:latin typeface="Cambria Math" panose="02040503050406030204" pitchFamily="18" charset="0"/>
                            <a:cs typeface="+mn-ea"/>
                          </a:rPr>
                        </m:ctrlPr>
                      </m:sSubPr>
                      <m:e>
                        <m:r>
                          <a:rPr lang="en-US" altLang="zh-CN" sz="2000" b="1" i="1">
                            <a:solidFill>
                              <a:schemeClr val="tx1">
                                <a:lumMod val="65000"/>
                                <a:lumOff val="35000"/>
                              </a:schemeClr>
                            </a:solidFill>
                            <a:latin typeface="Cambria Math" panose="02040503050406030204" pitchFamily="18" charset="0"/>
                            <a:cs typeface="+mn-ea"/>
                          </a:rPr>
                          <m:t>𝑷</m:t>
                        </m:r>
                      </m:e>
                      <m:sub>
                        <m:r>
                          <a:rPr lang="en-US" altLang="zh-CN" sz="2000" b="1" i="1" smtClean="0">
                            <a:solidFill>
                              <a:schemeClr val="tx1">
                                <a:lumMod val="65000"/>
                                <a:lumOff val="35000"/>
                              </a:schemeClr>
                            </a:solidFill>
                            <a:latin typeface="Cambria Math" panose="02040503050406030204" pitchFamily="18" charset="0"/>
                            <a:cs typeface="+mn-ea"/>
                          </a:rPr>
                          <m:t>𝒏</m:t>
                        </m:r>
                      </m:sub>
                    </m:sSub>
                  </m:oMath>
                </a14:m>
                <a:endParaRPr lang="zh-CN" altLang="en-US" sz="2000" b="1" dirty="0">
                  <a:solidFill>
                    <a:schemeClr val="tx1">
                      <a:lumMod val="65000"/>
                      <a:lumOff val="35000"/>
                    </a:schemeClr>
                  </a:solidFill>
                  <a:cs typeface="+mn-ea"/>
                </a:endParaRPr>
              </a:p>
            </p:txBody>
          </p:sp>
        </mc:Choice>
        <mc:Fallback>
          <p:sp>
            <p:nvSpPr>
              <p:cNvPr id="36" name="矩形 35">
                <a:extLst>
                  <a:ext uri="{FF2B5EF4-FFF2-40B4-BE49-F238E27FC236}">
                    <a16:creationId xmlns:a16="http://schemas.microsoft.com/office/drawing/2014/main" id="{2BDBF716-E6BE-DD46-A7E2-FD99C27F29A6}"/>
                  </a:ext>
                </a:extLst>
              </p:cNvPr>
              <p:cNvSpPr>
                <a:spLocks noRot="1" noChangeAspect="1" noMove="1" noResize="1" noEditPoints="1" noAdjustHandles="1" noChangeArrowheads="1" noChangeShapeType="1" noTextEdit="1"/>
              </p:cNvSpPr>
              <p:nvPr/>
            </p:nvSpPr>
            <p:spPr>
              <a:xfrm>
                <a:off x="6743394" y="3798654"/>
                <a:ext cx="6096000" cy="499560"/>
              </a:xfrm>
              <a:prstGeom prst="rect">
                <a:avLst/>
              </a:prstGeom>
              <a:blipFill>
                <a:blip r:embed="rId3"/>
                <a:stretch>
                  <a:fillRect/>
                </a:stretch>
              </a:blipFill>
            </p:spPr>
            <p:txBody>
              <a:bodyPr/>
              <a:lstStyle/>
              <a:p>
                <a:r>
                  <a:rPr lang="zh-CN" altLang="en-US">
                    <a:noFill/>
                  </a:rPr>
                  <a:t> </a:t>
                </a:r>
              </a:p>
            </p:txBody>
          </p:sp>
        </mc:Fallback>
      </mc:AlternateContent>
      <p:sp>
        <p:nvSpPr>
          <p:cNvPr id="39" name="矩形 38">
            <a:extLst>
              <a:ext uri="{FF2B5EF4-FFF2-40B4-BE49-F238E27FC236}">
                <a16:creationId xmlns:a16="http://schemas.microsoft.com/office/drawing/2014/main" id="{AB8A23CE-138F-3940-A68B-721CB9E31A76}"/>
              </a:ext>
            </a:extLst>
          </p:cNvPr>
          <p:cNvSpPr/>
          <p:nvPr/>
        </p:nvSpPr>
        <p:spPr>
          <a:xfrm>
            <a:off x="3076123" y="2332248"/>
            <a:ext cx="7896677" cy="4192879"/>
          </a:xfrm>
          <a:prstGeom prst="rect">
            <a:avLst/>
          </a:prstGeom>
        </p:spPr>
        <p:txBody>
          <a:bodyPr wrap="square">
            <a:spAutoFit/>
          </a:bodyPr>
          <a:lstStyle/>
          <a:p>
            <a:pPr>
              <a:lnSpc>
                <a:spcPct val="150000"/>
              </a:lnSpc>
            </a:pPr>
            <a:r>
              <a:rPr lang="zh-CN" altLang="en-US" sz="2000" b="1" dirty="0">
                <a:solidFill>
                  <a:schemeClr val="tx1">
                    <a:lumMod val="65000"/>
                    <a:lumOff val="35000"/>
                  </a:schemeClr>
                </a:solidFill>
                <a:cs typeface="+mn-ea"/>
              </a:rPr>
              <a:t>我：</a:t>
            </a:r>
            <a:r>
              <a:rPr lang="en-US" altLang="zh-CN" sz="2000" b="1" dirty="0">
                <a:solidFill>
                  <a:schemeClr val="tx1">
                    <a:lumMod val="65000"/>
                    <a:lumOff val="35000"/>
                  </a:schemeClr>
                </a:solidFill>
                <a:cs typeface="+mn-ea"/>
              </a:rPr>
              <a:t>328841</a:t>
            </a:r>
          </a:p>
          <a:p>
            <a:pPr>
              <a:lnSpc>
                <a:spcPct val="150000"/>
              </a:lnSpc>
            </a:pPr>
            <a:r>
              <a:rPr lang="zh-CN" altLang="en-US" sz="2000" b="1" dirty="0">
                <a:solidFill>
                  <a:schemeClr val="tx1">
                    <a:lumMod val="65000"/>
                    <a:lumOff val="35000"/>
                  </a:schemeClr>
                </a:solidFill>
                <a:cs typeface="+mn-ea"/>
              </a:rPr>
              <a:t>来： </a:t>
            </a:r>
            <a:r>
              <a:rPr lang="en-US" altLang="zh-CN" sz="2000" b="1" dirty="0">
                <a:solidFill>
                  <a:schemeClr val="tx1">
                    <a:lumMod val="65000"/>
                    <a:lumOff val="35000"/>
                  </a:schemeClr>
                </a:solidFill>
                <a:cs typeface="+mn-ea"/>
              </a:rPr>
              <a:t>161501</a:t>
            </a:r>
          </a:p>
          <a:p>
            <a:pPr>
              <a:lnSpc>
                <a:spcPct val="150000"/>
              </a:lnSpc>
            </a:pPr>
            <a:r>
              <a:rPr lang="zh-CN" altLang="en-US" sz="2000" b="1" dirty="0">
                <a:solidFill>
                  <a:schemeClr val="tx1">
                    <a:lumMod val="65000"/>
                    <a:lumOff val="35000"/>
                  </a:schemeClr>
                </a:solidFill>
                <a:cs typeface="+mn-ea"/>
              </a:rPr>
              <a:t>到： </a:t>
            </a:r>
            <a:r>
              <a:rPr lang="en-US" altLang="zh-CN" sz="2000" b="1" dirty="0">
                <a:solidFill>
                  <a:schemeClr val="tx1">
                    <a:lumMod val="65000"/>
                    <a:lumOff val="35000"/>
                  </a:schemeClr>
                </a:solidFill>
                <a:cs typeface="+mn-ea"/>
              </a:rPr>
              <a:t>205341</a:t>
            </a:r>
          </a:p>
          <a:p>
            <a:pPr>
              <a:lnSpc>
                <a:spcPct val="150000"/>
              </a:lnSpc>
            </a:pPr>
            <a:r>
              <a:rPr lang="zh-CN" altLang="en-US" sz="2000" b="1" dirty="0">
                <a:solidFill>
                  <a:schemeClr val="tx1">
                    <a:lumMod val="65000"/>
                    <a:lumOff val="35000"/>
                  </a:schemeClr>
                </a:solidFill>
                <a:cs typeface="+mn-ea"/>
              </a:rPr>
              <a:t>来到： </a:t>
            </a:r>
            <a:r>
              <a:rPr lang="en-US" altLang="zh-CN" sz="2000" b="1" dirty="0">
                <a:solidFill>
                  <a:schemeClr val="tx1">
                    <a:lumMod val="65000"/>
                    <a:lumOff val="35000"/>
                  </a:schemeClr>
                </a:solidFill>
                <a:cs typeface="+mn-ea"/>
              </a:rPr>
              <a:t>8779</a:t>
            </a:r>
          </a:p>
          <a:p>
            <a:pPr>
              <a:lnSpc>
                <a:spcPct val="150000"/>
              </a:lnSpc>
            </a:pPr>
            <a:r>
              <a:rPr lang="zh-CN" altLang="en-US" sz="2000" b="1" dirty="0">
                <a:solidFill>
                  <a:schemeClr val="tx1">
                    <a:lumMod val="65000"/>
                    <a:lumOff val="35000"/>
                  </a:schemeClr>
                </a:solidFill>
                <a:cs typeface="+mn-ea"/>
              </a:rPr>
              <a:t>北京：</a:t>
            </a:r>
            <a:r>
              <a:rPr lang="en-US" altLang="zh-CN" sz="2000" b="1" dirty="0">
                <a:solidFill>
                  <a:schemeClr val="tx1">
                    <a:lumMod val="65000"/>
                    <a:lumOff val="35000"/>
                  </a:schemeClr>
                </a:solidFill>
                <a:cs typeface="+mn-ea"/>
              </a:rPr>
              <a:t>34488</a:t>
            </a:r>
          </a:p>
          <a:p>
            <a:pPr>
              <a:lnSpc>
                <a:spcPct val="150000"/>
              </a:lnSpc>
            </a:pPr>
            <a:r>
              <a:rPr lang="zh-CN" altLang="en-US" sz="2000" b="1" dirty="0">
                <a:solidFill>
                  <a:schemeClr val="tx1">
                    <a:lumMod val="65000"/>
                    <a:lumOff val="35000"/>
                  </a:schemeClr>
                </a:solidFill>
                <a:cs typeface="+mn-ea"/>
              </a:rPr>
              <a:t>大学：</a:t>
            </a:r>
            <a:r>
              <a:rPr lang="en-US" altLang="zh-CN" sz="2000" b="1" dirty="0">
                <a:solidFill>
                  <a:schemeClr val="tx1">
                    <a:lumMod val="65000"/>
                    <a:lumOff val="35000"/>
                  </a:schemeClr>
                </a:solidFill>
                <a:cs typeface="+mn-ea"/>
              </a:rPr>
              <a:t>20025</a:t>
            </a:r>
          </a:p>
          <a:p>
            <a:pPr>
              <a:lnSpc>
                <a:spcPct val="150000"/>
              </a:lnSpc>
            </a:pPr>
            <a:r>
              <a:rPr lang="zh-CN" altLang="en-US" sz="2000" b="1" dirty="0">
                <a:solidFill>
                  <a:schemeClr val="tx1">
                    <a:lumMod val="65000"/>
                    <a:lumOff val="35000"/>
                  </a:schemeClr>
                </a:solidFill>
                <a:cs typeface="+mn-ea"/>
              </a:rPr>
              <a:t>北京大学：</a:t>
            </a:r>
            <a:r>
              <a:rPr lang="en-US" altLang="zh-CN" sz="2000" b="1" dirty="0">
                <a:solidFill>
                  <a:schemeClr val="tx1">
                    <a:lumMod val="65000"/>
                    <a:lumOff val="35000"/>
                  </a:schemeClr>
                </a:solidFill>
                <a:cs typeface="+mn-ea"/>
              </a:rPr>
              <a:t>2053</a:t>
            </a:r>
          </a:p>
          <a:p>
            <a:pPr>
              <a:lnSpc>
                <a:spcPct val="150000"/>
              </a:lnSpc>
            </a:pPr>
            <a:r>
              <a:rPr lang="en-US" altLang="zh-CN" sz="2000" b="1" dirty="0">
                <a:solidFill>
                  <a:schemeClr val="tx1">
                    <a:lumMod val="65000"/>
                    <a:lumOff val="35000"/>
                  </a:schemeClr>
                </a:solidFill>
                <a:cs typeface="+mn-ea"/>
              </a:rPr>
              <a:t>……</a:t>
            </a:r>
            <a:endParaRPr kumimoji="1" lang="en-US" altLang="zh-CN" sz="2000" b="1" dirty="0">
              <a:solidFill>
                <a:schemeClr val="tx1">
                  <a:lumMod val="65000"/>
                  <a:lumOff val="35000"/>
                </a:schemeClr>
              </a:solidFill>
              <a:cs typeface="+mn-ea"/>
            </a:endParaRPr>
          </a:p>
          <a:p>
            <a:pPr>
              <a:lnSpc>
                <a:spcPct val="150000"/>
              </a:lnSpc>
            </a:pPr>
            <a:r>
              <a:rPr kumimoji="1" lang="en-US" altLang="zh-CN" sz="2000" b="1" dirty="0">
                <a:solidFill>
                  <a:schemeClr val="tx1">
                    <a:lumMod val="65000"/>
                    <a:lumOff val="35000"/>
                  </a:schemeClr>
                </a:solidFill>
                <a:cs typeface="+mn-ea"/>
              </a:rPr>
              <a:t>total:</a:t>
            </a:r>
            <a:r>
              <a:rPr kumimoji="1" lang="zh-CN" altLang="en-US" sz="2000" b="1" dirty="0">
                <a:solidFill>
                  <a:schemeClr val="tx1">
                    <a:lumMod val="65000"/>
                    <a:lumOff val="35000"/>
                  </a:schemeClr>
                </a:solidFill>
                <a:cs typeface="+mn-ea"/>
              </a:rPr>
              <a:t> </a:t>
            </a:r>
            <a:r>
              <a:rPr kumimoji="1" lang="en-US" altLang="zh-CN" sz="2000" b="1" dirty="0">
                <a:solidFill>
                  <a:schemeClr val="tx1">
                    <a:lumMod val="65000"/>
                    <a:lumOff val="35000"/>
                  </a:schemeClr>
                </a:solidFill>
                <a:cs typeface="+mn-ea"/>
              </a:rPr>
              <a:t>60101967</a:t>
            </a:r>
            <a:endParaRPr lang="en-US" altLang="zh-CN" sz="2000" b="1" dirty="0">
              <a:solidFill>
                <a:schemeClr val="tx1">
                  <a:lumMod val="65000"/>
                  <a:lumOff val="35000"/>
                </a:schemeClr>
              </a:solidFill>
              <a:cs typeface="+mn-ea"/>
            </a:endParaRPr>
          </a:p>
        </p:txBody>
      </p:sp>
    </p:spTree>
    <p:extLst>
      <p:ext uri="{BB962C8B-B14F-4D97-AF65-F5344CB8AC3E}">
        <p14:creationId xmlns:p14="http://schemas.microsoft.com/office/powerpoint/2010/main" val="15487744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3"/>
          <p:cNvSpPr>
            <a:spLocks noGrp="1"/>
          </p:cNvSpPr>
          <p:nvPr>
            <p:ph type="sldNum" sz="quarter" idx="12"/>
          </p:nvPr>
        </p:nvSpPr>
        <p:spPr/>
        <p:txBody>
          <a:bodyPr/>
          <a:lstStyle/>
          <a:p>
            <a:pPr lvl="0"/>
            <a:fld id="{FCEE2C88-6C8F-484D-AF69-578F576B1F44}" type="slidenum">
              <a:rPr lang="en-US" noProof="0" smtClean="0">
                <a:latin typeface="+mn-lt"/>
                <a:cs typeface="+mn-ea"/>
                <a:sym typeface="+mn-lt"/>
              </a:rPr>
              <a:pPr lvl="0"/>
              <a:t>2</a:t>
            </a:fld>
            <a:endParaRPr lang="en-US" noProof="0" dirty="0">
              <a:latin typeface="+mn-lt"/>
              <a:cs typeface="+mn-ea"/>
              <a:sym typeface="+mn-lt"/>
            </a:endParaRPr>
          </a:p>
        </p:txBody>
      </p:sp>
      <p:sp>
        <p:nvSpPr>
          <p:cNvPr id="7" name="文本占位符 17"/>
          <p:cNvSpPr txBox="1">
            <a:spLocks/>
          </p:cNvSpPr>
          <p:nvPr/>
        </p:nvSpPr>
        <p:spPr>
          <a:xfrm>
            <a:off x="252193" y="505633"/>
            <a:ext cx="3817473" cy="41682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000" dirty="0">
                <a:latin typeface="+mn-lt"/>
                <a:cs typeface="+mn-ea"/>
                <a:sym typeface="+mn-lt"/>
              </a:rPr>
              <a:t>准备工作</a:t>
            </a:r>
          </a:p>
        </p:txBody>
      </p:sp>
      <p:sp>
        <p:nvSpPr>
          <p:cNvPr id="16" name="圆角矩形 15">
            <a:extLst>
              <a:ext uri="{FF2B5EF4-FFF2-40B4-BE49-F238E27FC236}">
                <a16:creationId xmlns:a16="http://schemas.microsoft.com/office/drawing/2014/main" id="{6FD7C318-9E7F-FA4D-B64F-5B3237238B0F}"/>
              </a:ext>
            </a:extLst>
          </p:cNvPr>
          <p:cNvSpPr/>
          <p:nvPr/>
        </p:nvSpPr>
        <p:spPr>
          <a:xfrm>
            <a:off x="3383792" y="1585827"/>
            <a:ext cx="5694558" cy="4766540"/>
          </a:xfrm>
          <a:prstGeom prst="roundRect">
            <a:avLst>
              <a:gd name="adj" fmla="val 3373"/>
            </a:avLst>
          </a:prstGeom>
          <a:no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kumimoji="1" lang="zh-CN" altLang="en-US" sz="2800" dirty="0">
                <a:solidFill>
                  <a:schemeClr val="tx1"/>
                </a:solidFill>
              </a:rPr>
              <a:t>准备工作</a:t>
            </a:r>
            <a:endParaRPr kumimoji="1" lang="en-US" altLang="zh-CN" sz="2800" dirty="0">
              <a:solidFill>
                <a:schemeClr val="tx1"/>
              </a:solidFill>
            </a:endParaRPr>
          </a:p>
          <a:p>
            <a:endParaRPr kumimoji="1" lang="en-US" altLang="zh-CN" sz="2800" dirty="0">
              <a:solidFill>
                <a:schemeClr val="tx1"/>
              </a:solidFill>
            </a:endParaRPr>
          </a:p>
          <a:p>
            <a:pPr marL="457200" indent="-457200">
              <a:lnSpc>
                <a:spcPct val="150000"/>
              </a:lnSpc>
              <a:buFont typeface="Arial" panose="020B0604020202020204" pitchFamily="34" charset="0"/>
              <a:buChar char="•"/>
            </a:pPr>
            <a:r>
              <a:rPr kumimoji="1" lang="zh-CN" altLang="en-US" sz="2800" dirty="0">
                <a:solidFill>
                  <a:schemeClr val="tx1"/>
                </a:solidFill>
              </a:rPr>
              <a:t>安装依赖库</a:t>
            </a:r>
            <a:r>
              <a:rPr kumimoji="1" lang="en-US" altLang="zh-CN" sz="2800" dirty="0" err="1">
                <a:solidFill>
                  <a:schemeClr val="tx1"/>
                </a:solidFill>
              </a:rPr>
              <a:t>jieba</a:t>
            </a:r>
            <a:endParaRPr kumimoji="1" lang="en-US" altLang="zh-CN" sz="2800" dirty="0">
              <a:solidFill>
                <a:schemeClr val="tx1"/>
              </a:solidFill>
            </a:endParaRPr>
          </a:p>
          <a:p>
            <a:pPr>
              <a:lnSpc>
                <a:spcPct val="150000"/>
              </a:lnSpc>
            </a:pPr>
            <a:r>
              <a:rPr kumimoji="1" lang="en-US" altLang="zh-CN" sz="2800" dirty="0">
                <a:solidFill>
                  <a:schemeClr val="tx1"/>
                </a:solidFill>
              </a:rPr>
              <a:t>	</a:t>
            </a:r>
            <a:r>
              <a:rPr kumimoji="1" lang="en-US" altLang="zh-CN" sz="2000" dirty="0">
                <a:solidFill>
                  <a:schemeClr val="tx1"/>
                </a:solidFill>
              </a:rPr>
              <a:t>pip3</a:t>
            </a:r>
            <a:r>
              <a:rPr kumimoji="1" lang="zh-CN" altLang="en-US" sz="2000" dirty="0">
                <a:solidFill>
                  <a:schemeClr val="tx1"/>
                </a:solidFill>
              </a:rPr>
              <a:t> </a:t>
            </a:r>
            <a:r>
              <a:rPr kumimoji="1" lang="en-US" altLang="zh-CN" sz="2000" dirty="0">
                <a:solidFill>
                  <a:schemeClr val="tx1"/>
                </a:solidFill>
              </a:rPr>
              <a:t>install</a:t>
            </a:r>
            <a:r>
              <a:rPr kumimoji="1" lang="zh-CN" altLang="en-US" sz="2000" dirty="0">
                <a:solidFill>
                  <a:schemeClr val="tx1"/>
                </a:solidFill>
              </a:rPr>
              <a:t> </a:t>
            </a:r>
            <a:r>
              <a:rPr kumimoji="1" lang="en-US" altLang="zh-CN" sz="2000" dirty="0" err="1">
                <a:solidFill>
                  <a:schemeClr val="tx1"/>
                </a:solidFill>
              </a:rPr>
              <a:t>jieba</a:t>
            </a:r>
            <a:endParaRPr kumimoji="1" lang="en-US" altLang="zh-CN" sz="2000" dirty="0">
              <a:solidFill>
                <a:schemeClr val="tx1"/>
              </a:solidFill>
            </a:endParaRPr>
          </a:p>
        </p:txBody>
      </p:sp>
    </p:spTree>
    <p:extLst>
      <p:ext uri="{BB962C8B-B14F-4D97-AF65-F5344CB8AC3E}">
        <p14:creationId xmlns:p14="http://schemas.microsoft.com/office/powerpoint/2010/main" val="32561467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中文分词</a:t>
            </a: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20</a:t>
            </a:fld>
            <a:endParaRPr lang="en-US" dirty="0">
              <a:latin typeface="+mn-lt"/>
              <a:cs typeface="+mn-ea"/>
              <a:sym typeface="+mn-lt"/>
            </a:endParaRPr>
          </a:p>
        </p:txBody>
      </p:sp>
      <p:sp>
        <p:nvSpPr>
          <p:cNvPr id="3" name="圆角矩形 2">
            <a:extLst>
              <a:ext uri="{FF2B5EF4-FFF2-40B4-BE49-F238E27FC236}">
                <a16:creationId xmlns:a16="http://schemas.microsoft.com/office/drawing/2014/main" id="{F4240B77-7806-F349-B878-9114BFCEEDF3}"/>
              </a:ext>
            </a:extLst>
          </p:cNvPr>
          <p:cNvSpPr/>
          <p:nvPr/>
        </p:nvSpPr>
        <p:spPr>
          <a:xfrm>
            <a:off x="426720" y="1417320"/>
            <a:ext cx="1584960" cy="731520"/>
          </a:xfrm>
          <a:prstGeom prst="roundRect">
            <a:avLst/>
          </a:prstGeom>
          <a:noFill/>
          <a:ln w="12700">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accent1">
                    <a:alpha val="20000"/>
                  </a:schemeClr>
                </a:solidFill>
              </a:rPr>
              <a:t>字典</a:t>
            </a:r>
          </a:p>
        </p:txBody>
      </p:sp>
      <p:sp>
        <p:nvSpPr>
          <p:cNvPr id="10" name="圆角矩形 9">
            <a:extLst>
              <a:ext uri="{FF2B5EF4-FFF2-40B4-BE49-F238E27FC236}">
                <a16:creationId xmlns:a16="http://schemas.microsoft.com/office/drawing/2014/main" id="{0B58C802-084E-4E40-A87F-BBA1FB6E2F82}"/>
              </a:ext>
            </a:extLst>
          </p:cNvPr>
          <p:cNvSpPr/>
          <p:nvPr/>
        </p:nvSpPr>
        <p:spPr>
          <a:xfrm>
            <a:off x="426720" y="3169920"/>
            <a:ext cx="1584960" cy="731520"/>
          </a:xfrm>
          <a:prstGeom prst="roundRect">
            <a:avLst/>
          </a:prstGeom>
          <a:noFill/>
          <a:ln w="12700">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1">
                    <a:alpha val="20000"/>
                  </a:schemeClr>
                </a:solidFill>
              </a:rPr>
              <a:t>DAG</a:t>
            </a:r>
            <a:endParaRPr kumimoji="1" lang="zh-CN" altLang="en-US" dirty="0">
              <a:solidFill>
                <a:schemeClr val="accent1">
                  <a:alpha val="20000"/>
                </a:schemeClr>
              </a:solidFill>
            </a:endParaRPr>
          </a:p>
        </p:txBody>
      </p:sp>
      <p:sp>
        <p:nvSpPr>
          <p:cNvPr id="12" name="圆角矩形 11">
            <a:extLst>
              <a:ext uri="{FF2B5EF4-FFF2-40B4-BE49-F238E27FC236}">
                <a16:creationId xmlns:a16="http://schemas.microsoft.com/office/drawing/2014/main" id="{6C1CC120-DA62-6C46-9A99-89F0EE2DFE41}"/>
              </a:ext>
            </a:extLst>
          </p:cNvPr>
          <p:cNvSpPr/>
          <p:nvPr/>
        </p:nvSpPr>
        <p:spPr>
          <a:xfrm>
            <a:off x="426720" y="4922520"/>
            <a:ext cx="1584960" cy="731520"/>
          </a:xfrm>
          <a:prstGeom prst="round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accent1"/>
                </a:solidFill>
              </a:rPr>
              <a:t>最大切分</a:t>
            </a:r>
            <a:endParaRPr kumimoji="1" lang="en-US" altLang="zh-CN" dirty="0">
              <a:solidFill>
                <a:schemeClr val="accent1"/>
              </a:solidFill>
            </a:endParaRPr>
          </a:p>
          <a:p>
            <a:pPr algn="ctr"/>
            <a:r>
              <a:rPr kumimoji="1" lang="zh-CN" altLang="en-US" dirty="0">
                <a:solidFill>
                  <a:schemeClr val="accent1"/>
                </a:solidFill>
              </a:rPr>
              <a:t>组合</a:t>
            </a:r>
          </a:p>
        </p:txBody>
      </p:sp>
      <p:cxnSp>
        <p:nvCxnSpPr>
          <p:cNvPr id="6" name="直线箭头连接符 5">
            <a:extLst>
              <a:ext uri="{FF2B5EF4-FFF2-40B4-BE49-F238E27FC236}">
                <a16:creationId xmlns:a16="http://schemas.microsoft.com/office/drawing/2014/main" id="{01DE1530-5791-4241-A755-5435C947D3B3}"/>
              </a:ext>
            </a:extLst>
          </p:cNvPr>
          <p:cNvCxnSpPr>
            <a:stCxn id="3" idx="2"/>
            <a:endCxn id="10" idx="0"/>
          </p:cNvCxnSpPr>
          <p:nvPr/>
        </p:nvCxnSpPr>
        <p:spPr>
          <a:xfrm>
            <a:off x="1219200" y="2148840"/>
            <a:ext cx="0" cy="1021080"/>
          </a:xfrm>
          <a:prstGeom prst="straightConnector1">
            <a:avLst/>
          </a:prstGeom>
          <a:ln w="12700">
            <a:solidFill>
              <a:schemeClr val="accent1">
                <a:alpha val="2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线箭头连接符 14">
            <a:extLst>
              <a:ext uri="{FF2B5EF4-FFF2-40B4-BE49-F238E27FC236}">
                <a16:creationId xmlns:a16="http://schemas.microsoft.com/office/drawing/2014/main" id="{562FF30C-AA33-4C4A-B1E9-7606A417084D}"/>
              </a:ext>
            </a:extLst>
          </p:cNvPr>
          <p:cNvCxnSpPr>
            <a:cxnSpLocks/>
            <a:stCxn id="10" idx="2"/>
            <a:endCxn id="12" idx="0"/>
          </p:cNvCxnSpPr>
          <p:nvPr/>
        </p:nvCxnSpPr>
        <p:spPr>
          <a:xfrm>
            <a:off x="1219200" y="3901440"/>
            <a:ext cx="0" cy="1021080"/>
          </a:xfrm>
          <a:prstGeom prst="straightConnector1">
            <a:avLst/>
          </a:prstGeom>
          <a:ln w="12700">
            <a:solidFill>
              <a:schemeClr val="accent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 name="椭圆 31">
            <a:extLst>
              <a:ext uri="{FF2B5EF4-FFF2-40B4-BE49-F238E27FC236}">
                <a16:creationId xmlns:a16="http://schemas.microsoft.com/office/drawing/2014/main" id="{E7FE5B66-DC06-0A48-8232-8EC583DFAF81}"/>
              </a:ext>
            </a:extLst>
          </p:cNvPr>
          <p:cNvSpPr/>
          <p:nvPr/>
        </p:nvSpPr>
        <p:spPr>
          <a:xfrm>
            <a:off x="298704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我</a:t>
            </a:r>
          </a:p>
        </p:txBody>
      </p:sp>
      <p:sp>
        <p:nvSpPr>
          <p:cNvPr id="33" name="椭圆 32">
            <a:extLst>
              <a:ext uri="{FF2B5EF4-FFF2-40B4-BE49-F238E27FC236}">
                <a16:creationId xmlns:a16="http://schemas.microsoft.com/office/drawing/2014/main" id="{D192FA9D-F175-5841-8325-15083AF5EEE2}"/>
              </a:ext>
            </a:extLst>
          </p:cNvPr>
          <p:cNvSpPr/>
          <p:nvPr/>
        </p:nvSpPr>
        <p:spPr>
          <a:xfrm>
            <a:off x="418846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来</a:t>
            </a:r>
          </a:p>
        </p:txBody>
      </p:sp>
      <p:sp>
        <p:nvSpPr>
          <p:cNvPr id="34" name="椭圆 33">
            <a:extLst>
              <a:ext uri="{FF2B5EF4-FFF2-40B4-BE49-F238E27FC236}">
                <a16:creationId xmlns:a16="http://schemas.microsoft.com/office/drawing/2014/main" id="{E8FC6FDF-B276-E345-8070-2E3C5D55619F}"/>
              </a:ext>
            </a:extLst>
          </p:cNvPr>
          <p:cNvSpPr/>
          <p:nvPr/>
        </p:nvSpPr>
        <p:spPr>
          <a:xfrm>
            <a:off x="538988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到</a:t>
            </a:r>
          </a:p>
        </p:txBody>
      </p:sp>
      <p:sp>
        <p:nvSpPr>
          <p:cNvPr id="35" name="椭圆 34">
            <a:extLst>
              <a:ext uri="{FF2B5EF4-FFF2-40B4-BE49-F238E27FC236}">
                <a16:creationId xmlns:a16="http://schemas.microsoft.com/office/drawing/2014/main" id="{899198FC-620E-4C4C-9766-0C5AC2BF75CF}"/>
              </a:ext>
            </a:extLst>
          </p:cNvPr>
          <p:cNvSpPr/>
          <p:nvPr/>
        </p:nvSpPr>
        <p:spPr>
          <a:xfrm>
            <a:off x="659130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北</a:t>
            </a:r>
          </a:p>
        </p:txBody>
      </p:sp>
      <p:sp>
        <p:nvSpPr>
          <p:cNvPr id="37" name="椭圆 36">
            <a:extLst>
              <a:ext uri="{FF2B5EF4-FFF2-40B4-BE49-F238E27FC236}">
                <a16:creationId xmlns:a16="http://schemas.microsoft.com/office/drawing/2014/main" id="{924D6E9E-241F-B84E-98EE-9BBEC1650931}"/>
              </a:ext>
            </a:extLst>
          </p:cNvPr>
          <p:cNvSpPr/>
          <p:nvPr/>
        </p:nvSpPr>
        <p:spPr>
          <a:xfrm>
            <a:off x="779272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京</a:t>
            </a:r>
          </a:p>
        </p:txBody>
      </p:sp>
      <p:sp>
        <p:nvSpPr>
          <p:cNvPr id="38" name="椭圆 37">
            <a:extLst>
              <a:ext uri="{FF2B5EF4-FFF2-40B4-BE49-F238E27FC236}">
                <a16:creationId xmlns:a16="http://schemas.microsoft.com/office/drawing/2014/main" id="{2BE9E5C0-3A1D-2C4A-8F37-BEA4EA68669D}"/>
              </a:ext>
            </a:extLst>
          </p:cNvPr>
          <p:cNvSpPr/>
          <p:nvPr/>
        </p:nvSpPr>
        <p:spPr>
          <a:xfrm>
            <a:off x="899414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大</a:t>
            </a:r>
          </a:p>
        </p:txBody>
      </p:sp>
      <p:sp>
        <p:nvSpPr>
          <p:cNvPr id="40" name="椭圆 39">
            <a:extLst>
              <a:ext uri="{FF2B5EF4-FFF2-40B4-BE49-F238E27FC236}">
                <a16:creationId xmlns:a16="http://schemas.microsoft.com/office/drawing/2014/main" id="{85D081B8-07B5-1F4C-A80C-3C1468C3FF24}"/>
              </a:ext>
            </a:extLst>
          </p:cNvPr>
          <p:cNvSpPr/>
          <p:nvPr/>
        </p:nvSpPr>
        <p:spPr>
          <a:xfrm>
            <a:off x="1019556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学</a:t>
            </a:r>
          </a:p>
        </p:txBody>
      </p:sp>
      <p:cxnSp>
        <p:nvCxnSpPr>
          <p:cNvPr id="7" name="直线箭头连接符 6">
            <a:extLst>
              <a:ext uri="{FF2B5EF4-FFF2-40B4-BE49-F238E27FC236}">
                <a16:creationId xmlns:a16="http://schemas.microsoft.com/office/drawing/2014/main" id="{5D722D36-1213-E14B-B5A9-4CE8C4FC5A56}"/>
              </a:ext>
            </a:extLst>
          </p:cNvPr>
          <p:cNvCxnSpPr>
            <a:cxnSpLocks/>
            <a:stCxn id="32" idx="6"/>
            <a:endCxn id="33" idx="2"/>
          </p:cNvCxnSpPr>
          <p:nvPr/>
        </p:nvCxnSpPr>
        <p:spPr>
          <a:xfrm>
            <a:off x="376428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线箭头连接符 40">
            <a:extLst>
              <a:ext uri="{FF2B5EF4-FFF2-40B4-BE49-F238E27FC236}">
                <a16:creationId xmlns:a16="http://schemas.microsoft.com/office/drawing/2014/main" id="{D4533B76-4549-5941-9ED4-ACAF15935EDC}"/>
              </a:ext>
            </a:extLst>
          </p:cNvPr>
          <p:cNvCxnSpPr>
            <a:cxnSpLocks/>
            <a:stCxn id="33" idx="6"/>
            <a:endCxn id="34" idx="2"/>
          </p:cNvCxnSpPr>
          <p:nvPr/>
        </p:nvCxnSpPr>
        <p:spPr>
          <a:xfrm>
            <a:off x="496570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直线箭头连接符 42">
            <a:extLst>
              <a:ext uri="{FF2B5EF4-FFF2-40B4-BE49-F238E27FC236}">
                <a16:creationId xmlns:a16="http://schemas.microsoft.com/office/drawing/2014/main" id="{BEB524D9-6974-154B-8019-78BD41893CA5}"/>
              </a:ext>
            </a:extLst>
          </p:cNvPr>
          <p:cNvCxnSpPr>
            <a:cxnSpLocks/>
            <a:stCxn id="34" idx="6"/>
            <a:endCxn id="35" idx="2"/>
          </p:cNvCxnSpPr>
          <p:nvPr/>
        </p:nvCxnSpPr>
        <p:spPr>
          <a:xfrm>
            <a:off x="616712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直线箭头连接符 45">
            <a:extLst>
              <a:ext uri="{FF2B5EF4-FFF2-40B4-BE49-F238E27FC236}">
                <a16:creationId xmlns:a16="http://schemas.microsoft.com/office/drawing/2014/main" id="{9F0B8D8F-DA36-D849-8CC4-5430FA099DCF}"/>
              </a:ext>
            </a:extLst>
          </p:cNvPr>
          <p:cNvCxnSpPr>
            <a:cxnSpLocks/>
            <a:stCxn id="35" idx="6"/>
            <a:endCxn id="37" idx="2"/>
          </p:cNvCxnSpPr>
          <p:nvPr/>
        </p:nvCxnSpPr>
        <p:spPr>
          <a:xfrm>
            <a:off x="736854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直线箭头连接符 48">
            <a:extLst>
              <a:ext uri="{FF2B5EF4-FFF2-40B4-BE49-F238E27FC236}">
                <a16:creationId xmlns:a16="http://schemas.microsoft.com/office/drawing/2014/main" id="{EBA36EF6-2208-A747-89D0-A57226704692}"/>
              </a:ext>
            </a:extLst>
          </p:cNvPr>
          <p:cNvCxnSpPr>
            <a:cxnSpLocks/>
            <a:stCxn id="37" idx="6"/>
            <a:endCxn id="38" idx="2"/>
          </p:cNvCxnSpPr>
          <p:nvPr/>
        </p:nvCxnSpPr>
        <p:spPr>
          <a:xfrm>
            <a:off x="856996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直线箭头连接符 51">
            <a:extLst>
              <a:ext uri="{FF2B5EF4-FFF2-40B4-BE49-F238E27FC236}">
                <a16:creationId xmlns:a16="http://schemas.microsoft.com/office/drawing/2014/main" id="{C09B5562-1A64-FB4B-AC65-8455E6336968}"/>
              </a:ext>
            </a:extLst>
          </p:cNvPr>
          <p:cNvCxnSpPr>
            <a:cxnSpLocks/>
            <a:stCxn id="38" idx="6"/>
            <a:endCxn id="40" idx="2"/>
          </p:cNvCxnSpPr>
          <p:nvPr/>
        </p:nvCxnSpPr>
        <p:spPr>
          <a:xfrm>
            <a:off x="977138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曲线连接符 52">
            <a:extLst>
              <a:ext uri="{FF2B5EF4-FFF2-40B4-BE49-F238E27FC236}">
                <a16:creationId xmlns:a16="http://schemas.microsoft.com/office/drawing/2014/main" id="{9E84BC35-3DF5-4F4F-B82E-36C63A175AAC}"/>
              </a:ext>
            </a:extLst>
          </p:cNvPr>
          <p:cNvCxnSpPr>
            <a:cxnSpLocks/>
            <a:stCxn id="33" idx="0"/>
            <a:endCxn id="34" idx="0"/>
          </p:cNvCxnSpPr>
          <p:nvPr/>
        </p:nvCxnSpPr>
        <p:spPr>
          <a:xfrm rot="5400000" flipH="1" flipV="1">
            <a:off x="5177790" y="578814"/>
            <a:ext cx="12700" cy="120142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曲线连接符 56">
            <a:extLst>
              <a:ext uri="{FF2B5EF4-FFF2-40B4-BE49-F238E27FC236}">
                <a16:creationId xmlns:a16="http://schemas.microsoft.com/office/drawing/2014/main" id="{D0614F90-AFBE-A140-AEA6-79330079C1A0}"/>
              </a:ext>
            </a:extLst>
          </p:cNvPr>
          <p:cNvCxnSpPr>
            <a:cxnSpLocks/>
            <a:stCxn id="35" idx="0"/>
            <a:endCxn id="37" idx="0"/>
          </p:cNvCxnSpPr>
          <p:nvPr/>
        </p:nvCxnSpPr>
        <p:spPr>
          <a:xfrm rot="5400000" flipH="1" flipV="1">
            <a:off x="7580630" y="578814"/>
            <a:ext cx="12700" cy="120142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0" name="曲线连接符 59">
            <a:extLst>
              <a:ext uri="{FF2B5EF4-FFF2-40B4-BE49-F238E27FC236}">
                <a16:creationId xmlns:a16="http://schemas.microsoft.com/office/drawing/2014/main" id="{63744680-85AF-1040-A3C7-BC747C2764B5}"/>
              </a:ext>
            </a:extLst>
          </p:cNvPr>
          <p:cNvCxnSpPr>
            <a:cxnSpLocks/>
            <a:stCxn id="35" idx="4"/>
            <a:endCxn id="40" idx="4"/>
          </p:cNvCxnSpPr>
          <p:nvPr/>
        </p:nvCxnSpPr>
        <p:spPr>
          <a:xfrm rot="16200000" flipH="1">
            <a:off x="8782050" y="154634"/>
            <a:ext cx="12700" cy="360426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曲线连接符 63">
            <a:extLst>
              <a:ext uri="{FF2B5EF4-FFF2-40B4-BE49-F238E27FC236}">
                <a16:creationId xmlns:a16="http://schemas.microsoft.com/office/drawing/2014/main" id="{1580DDE3-9CF1-CF43-AD71-D22D944ADB5B}"/>
              </a:ext>
            </a:extLst>
          </p:cNvPr>
          <p:cNvCxnSpPr>
            <a:cxnSpLocks/>
            <a:stCxn id="38" idx="0"/>
            <a:endCxn id="40" idx="0"/>
          </p:cNvCxnSpPr>
          <p:nvPr/>
        </p:nvCxnSpPr>
        <p:spPr>
          <a:xfrm rot="5400000" flipH="1" flipV="1">
            <a:off x="9983470" y="578814"/>
            <a:ext cx="12700" cy="120142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75" name="矩形 74">
            <a:extLst>
              <a:ext uri="{FF2B5EF4-FFF2-40B4-BE49-F238E27FC236}">
                <a16:creationId xmlns:a16="http://schemas.microsoft.com/office/drawing/2014/main" id="{3CA02473-BB04-F341-AAE5-9C78802252C8}"/>
              </a:ext>
            </a:extLst>
          </p:cNvPr>
          <p:cNvSpPr/>
          <p:nvPr/>
        </p:nvSpPr>
        <p:spPr>
          <a:xfrm>
            <a:off x="3216001" y="803723"/>
            <a:ext cx="319318" cy="369332"/>
          </a:xfrm>
          <a:prstGeom prst="rect">
            <a:avLst/>
          </a:prstGeom>
        </p:spPr>
        <p:txBody>
          <a:bodyPr wrap="none">
            <a:spAutoFit/>
          </a:bodyPr>
          <a:lstStyle/>
          <a:p>
            <a:pPr algn="ctr"/>
            <a:r>
              <a:rPr kumimoji="1" lang="en-US" altLang="zh-CN" dirty="0"/>
              <a:t>0</a:t>
            </a:r>
            <a:endParaRPr kumimoji="1" lang="zh-CN" altLang="en-US" dirty="0"/>
          </a:p>
        </p:txBody>
      </p:sp>
      <p:sp>
        <p:nvSpPr>
          <p:cNvPr id="76" name="矩形 75">
            <a:extLst>
              <a:ext uri="{FF2B5EF4-FFF2-40B4-BE49-F238E27FC236}">
                <a16:creationId xmlns:a16="http://schemas.microsoft.com/office/drawing/2014/main" id="{763091AF-26A4-4141-87F6-8D182C697C0D}"/>
              </a:ext>
            </a:extLst>
          </p:cNvPr>
          <p:cNvSpPr/>
          <p:nvPr/>
        </p:nvSpPr>
        <p:spPr>
          <a:xfrm>
            <a:off x="4418479" y="803723"/>
            <a:ext cx="319318" cy="369332"/>
          </a:xfrm>
          <a:prstGeom prst="rect">
            <a:avLst/>
          </a:prstGeom>
        </p:spPr>
        <p:txBody>
          <a:bodyPr wrap="none">
            <a:spAutoFit/>
          </a:bodyPr>
          <a:lstStyle/>
          <a:p>
            <a:pPr algn="ctr"/>
            <a:r>
              <a:rPr kumimoji="1" lang="en-US" altLang="zh-CN" dirty="0"/>
              <a:t>1</a:t>
            </a:r>
            <a:endParaRPr kumimoji="1" lang="zh-CN" altLang="en-US" dirty="0"/>
          </a:p>
        </p:txBody>
      </p:sp>
      <p:sp>
        <p:nvSpPr>
          <p:cNvPr id="77" name="矩形 76">
            <a:extLst>
              <a:ext uri="{FF2B5EF4-FFF2-40B4-BE49-F238E27FC236}">
                <a16:creationId xmlns:a16="http://schemas.microsoft.com/office/drawing/2014/main" id="{2BA36FF0-9647-F449-B4E7-CD8D519A7AC6}"/>
              </a:ext>
            </a:extLst>
          </p:cNvPr>
          <p:cNvSpPr/>
          <p:nvPr/>
        </p:nvSpPr>
        <p:spPr>
          <a:xfrm>
            <a:off x="5620957" y="803723"/>
            <a:ext cx="319318" cy="369332"/>
          </a:xfrm>
          <a:prstGeom prst="rect">
            <a:avLst/>
          </a:prstGeom>
        </p:spPr>
        <p:txBody>
          <a:bodyPr wrap="none">
            <a:spAutoFit/>
          </a:bodyPr>
          <a:lstStyle/>
          <a:p>
            <a:pPr algn="ctr"/>
            <a:r>
              <a:rPr kumimoji="1" lang="en-US" altLang="zh-CN" dirty="0"/>
              <a:t>2</a:t>
            </a:r>
            <a:endParaRPr kumimoji="1" lang="zh-CN" altLang="en-US" dirty="0"/>
          </a:p>
        </p:txBody>
      </p:sp>
      <p:sp>
        <p:nvSpPr>
          <p:cNvPr id="78" name="矩形 77">
            <a:extLst>
              <a:ext uri="{FF2B5EF4-FFF2-40B4-BE49-F238E27FC236}">
                <a16:creationId xmlns:a16="http://schemas.microsoft.com/office/drawing/2014/main" id="{FDA2C401-A1BD-CB49-AC1B-12CA9420656C}"/>
              </a:ext>
            </a:extLst>
          </p:cNvPr>
          <p:cNvSpPr/>
          <p:nvPr/>
        </p:nvSpPr>
        <p:spPr>
          <a:xfrm>
            <a:off x="6823434" y="803723"/>
            <a:ext cx="319319" cy="369332"/>
          </a:xfrm>
          <a:prstGeom prst="rect">
            <a:avLst/>
          </a:prstGeom>
        </p:spPr>
        <p:txBody>
          <a:bodyPr wrap="none">
            <a:spAutoFit/>
          </a:bodyPr>
          <a:lstStyle/>
          <a:p>
            <a:pPr algn="ctr"/>
            <a:r>
              <a:rPr kumimoji="1" lang="en-US" altLang="zh-CN" dirty="0"/>
              <a:t>3</a:t>
            </a:r>
            <a:endParaRPr kumimoji="1" lang="zh-CN" altLang="en-US" dirty="0"/>
          </a:p>
        </p:txBody>
      </p:sp>
      <p:sp>
        <p:nvSpPr>
          <p:cNvPr id="79" name="矩形 78">
            <a:extLst>
              <a:ext uri="{FF2B5EF4-FFF2-40B4-BE49-F238E27FC236}">
                <a16:creationId xmlns:a16="http://schemas.microsoft.com/office/drawing/2014/main" id="{DEDF860B-1B30-A14F-8712-F93EDE0BAFE3}"/>
              </a:ext>
            </a:extLst>
          </p:cNvPr>
          <p:cNvSpPr/>
          <p:nvPr/>
        </p:nvSpPr>
        <p:spPr>
          <a:xfrm>
            <a:off x="8025912" y="803723"/>
            <a:ext cx="319319" cy="369332"/>
          </a:xfrm>
          <a:prstGeom prst="rect">
            <a:avLst/>
          </a:prstGeom>
        </p:spPr>
        <p:txBody>
          <a:bodyPr wrap="none">
            <a:spAutoFit/>
          </a:bodyPr>
          <a:lstStyle/>
          <a:p>
            <a:pPr algn="ctr"/>
            <a:r>
              <a:rPr kumimoji="1" lang="en-US" altLang="zh-CN" dirty="0"/>
              <a:t>4</a:t>
            </a:r>
            <a:endParaRPr kumimoji="1" lang="zh-CN" altLang="en-US" dirty="0"/>
          </a:p>
        </p:txBody>
      </p:sp>
      <p:sp>
        <p:nvSpPr>
          <p:cNvPr id="80" name="矩形 79">
            <a:extLst>
              <a:ext uri="{FF2B5EF4-FFF2-40B4-BE49-F238E27FC236}">
                <a16:creationId xmlns:a16="http://schemas.microsoft.com/office/drawing/2014/main" id="{6C7D3044-4910-7745-86AF-2D99621D2FBC}"/>
              </a:ext>
            </a:extLst>
          </p:cNvPr>
          <p:cNvSpPr/>
          <p:nvPr/>
        </p:nvSpPr>
        <p:spPr>
          <a:xfrm>
            <a:off x="9228391" y="803723"/>
            <a:ext cx="319318" cy="369332"/>
          </a:xfrm>
          <a:prstGeom prst="rect">
            <a:avLst/>
          </a:prstGeom>
        </p:spPr>
        <p:txBody>
          <a:bodyPr wrap="none">
            <a:spAutoFit/>
          </a:bodyPr>
          <a:lstStyle/>
          <a:p>
            <a:pPr algn="ctr"/>
            <a:r>
              <a:rPr kumimoji="1" lang="en-US" altLang="zh-CN" dirty="0"/>
              <a:t>5</a:t>
            </a:r>
            <a:endParaRPr kumimoji="1" lang="zh-CN" altLang="en-US" dirty="0"/>
          </a:p>
        </p:txBody>
      </p:sp>
      <p:sp>
        <p:nvSpPr>
          <p:cNvPr id="81" name="矩形 80">
            <a:extLst>
              <a:ext uri="{FF2B5EF4-FFF2-40B4-BE49-F238E27FC236}">
                <a16:creationId xmlns:a16="http://schemas.microsoft.com/office/drawing/2014/main" id="{BDC8D7C7-1183-3847-9854-C85B0064AEEE}"/>
              </a:ext>
            </a:extLst>
          </p:cNvPr>
          <p:cNvSpPr/>
          <p:nvPr/>
        </p:nvSpPr>
        <p:spPr>
          <a:xfrm>
            <a:off x="10430871" y="803723"/>
            <a:ext cx="319318" cy="369332"/>
          </a:xfrm>
          <a:prstGeom prst="rect">
            <a:avLst/>
          </a:prstGeom>
        </p:spPr>
        <p:txBody>
          <a:bodyPr wrap="none">
            <a:spAutoFit/>
          </a:bodyPr>
          <a:lstStyle/>
          <a:p>
            <a:pPr algn="ctr"/>
            <a:r>
              <a:rPr kumimoji="1" lang="en-US" altLang="zh-CN" dirty="0"/>
              <a:t>6</a:t>
            </a:r>
            <a:endParaRPr kumimoji="1" lang="zh-CN" altLang="en-US" dirty="0"/>
          </a:p>
        </p:txBody>
      </p:sp>
      <mc:AlternateContent xmlns:mc="http://schemas.openxmlformats.org/markup-compatibility/2006">
        <mc:Choice xmlns:a14="http://schemas.microsoft.com/office/drawing/2010/main" Requires="a14">
          <p:sp>
            <p:nvSpPr>
              <p:cNvPr id="36" name="矩形 35">
                <a:extLst>
                  <a:ext uri="{FF2B5EF4-FFF2-40B4-BE49-F238E27FC236}">
                    <a16:creationId xmlns:a16="http://schemas.microsoft.com/office/drawing/2014/main" id="{2BDBF716-E6BE-DD46-A7E2-FD99C27F29A6}"/>
                  </a:ext>
                </a:extLst>
              </p:cNvPr>
              <p:cNvSpPr/>
              <p:nvPr/>
            </p:nvSpPr>
            <p:spPr>
              <a:xfrm>
                <a:off x="6743394" y="3798654"/>
                <a:ext cx="6096000" cy="2540054"/>
              </a:xfrm>
              <a:prstGeom prst="rect">
                <a:avLst/>
              </a:prstGeom>
            </p:spPr>
            <p:txBody>
              <a:bodyPr>
                <a:spAutoFit/>
              </a:bodyPr>
              <a:lstStyle/>
              <a:p>
                <a:pPr>
                  <a:lnSpc>
                    <a:spcPct val="150000"/>
                  </a:lnSpc>
                </a:pPr>
                <a14:m>
                  <m:oMath xmlns:m="http://schemas.openxmlformats.org/officeDocument/2006/math">
                    <m:r>
                      <a:rPr lang="en-US" altLang="zh-CN" sz="2000" b="1" i="1" smtClean="0">
                        <a:solidFill>
                          <a:schemeClr val="tx1">
                            <a:lumMod val="65000"/>
                            <a:lumOff val="35000"/>
                          </a:schemeClr>
                        </a:solidFill>
                        <a:latin typeface="Cambria Math" panose="02040503050406030204" pitchFamily="18" charset="0"/>
                        <a:cs typeface="+mn-ea"/>
                      </a:rPr>
                      <m:t>𝑷</m:t>
                    </m:r>
                    <m:r>
                      <a:rPr lang="en-US" altLang="zh-CN" sz="2000" b="1" i="1" smtClean="0">
                        <a:solidFill>
                          <a:schemeClr val="tx1">
                            <a:lumMod val="65000"/>
                            <a:lumOff val="35000"/>
                          </a:schemeClr>
                        </a:solidFill>
                        <a:latin typeface="Cambria Math" panose="02040503050406030204" pitchFamily="18" charset="0"/>
                        <a:cs typeface="+mn-ea"/>
                      </a:rPr>
                      <m:t>=</m:t>
                    </m:r>
                    <m:sSub>
                      <m:sSubPr>
                        <m:ctrlPr>
                          <a:rPr lang="en-US" altLang="zh-CN" sz="2000" b="1" i="1" smtClean="0">
                            <a:solidFill>
                              <a:schemeClr val="tx1">
                                <a:lumMod val="65000"/>
                                <a:lumOff val="35000"/>
                              </a:schemeClr>
                            </a:solidFill>
                            <a:latin typeface="Cambria Math" panose="02040503050406030204" pitchFamily="18" charset="0"/>
                            <a:cs typeface="+mn-ea"/>
                          </a:rPr>
                        </m:ctrlPr>
                      </m:sSubPr>
                      <m:e>
                        <m:r>
                          <a:rPr lang="en-US" altLang="zh-CN" sz="2000" b="1" i="1" smtClean="0">
                            <a:solidFill>
                              <a:schemeClr val="tx1">
                                <a:lumMod val="65000"/>
                                <a:lumOff val="35000"/>
                              </a:schemeClr>
                            </a:solidFill>
                            <a:latin typeface="Cambria Math" panose="02040503050406030204" pitchFamily="18" charset="0"/>
                            <a:cs typeface="+mn-ea"/>
                          </a:rPr>
                          <m:t>𝑷</m:t>
                        </m:r>
                      </m:e>
                      <m:sub>
                        <m:r>
                          <a:rPr lang="en-US" altLang="zh-CN" sz="2000" b="1" i="1" smtClean="0">
                            <a:solidFill>
                              <a:schemeClr val="tx1">
                                <a:lumMod val="65000"/>
                                <a:lumOff val="35000"/>
                              </a:schemeClr>
                            </a:solidFill>
                            <a:latin typeface="Cambria Math" panose="02040503050406030204" pitchFamily="18" charset="0"/>
                            <a:cs typeface="+mn-ea"/>
                          </a:rPr>
                          <m:t>𝟏</m:t>
                        </m:r>
                      </m:sub>
                    </m:sSub>
                    <m:sSub>
                      <m:sSubPr>
                        <m:ctrlPr>
                          <a:rPr lang="en-US" altLang="zh-CN" sz="2000" b="1" i="1">
                            <a:solidFill>
                              <a:schemeClr val="tx1">
                                <a:lumMod val="65000"/>
                                <a:lumOff val="35000"/>
                              </a:schemeClr>
                            </a:solidFill>
                            <a:latin typeface="Cambria Math" panose="02040503050406030204" pitchFamily="18" charset="0"/>
                            <a:cs typeface="+mn-ea"/>
                          </a:rPr>
                        </m:ctrlPr>
                      </m:sSubPr>
                      <m:e>
                        <m:r>
                          <a:rPr lang="en-US" altLang="zh-CN" sz="2000" b="1" i="1">
                            <a:solidFill>
                              <a:schemeClr val="tx1">
                                <a:lumMod val="65000"/>
                                <a:lumOff val="35000"/>
                              </a:schemeClr>
                            </a:solidFill>
                            <a:latin typeface="Cambria Math" panose="02040503050406030204" pitchFamily="18" charset="0"/>
                            <a:cs typeface="+mn-ea"/>
                          </a:rPr>
                          <m:t>𝑷</m:t>
                        </m:r>
                      </m:e>
                      <m:sub>
                        <m:r>
                          <a:rPr lang="en-US" altLang="zh-CN" sz="2000" b="1" i="1" smtClean="0">
                            <a:solidFill>
                              <a:schemeClr val="tx1">
                                <a:lumMod val="65000"/>
                                <a:lumOff val="35000"/>
                              </a:schemeClr>
                            </a:solidFill>
                            <a:latin typeface="Cambria Math" panose="02040503050406030204" pitchFamily="18" charset="0"/>
                            <a:cs typeface="+mn-ea"/>
                          </a:rPr>
                          <m:t>𝟐</m:t>
                        </m:r>
                      </m:sub>
                    </m:sSub>
                  </m:oMath>
                </a14:m>
                <a:r>
                  <a:rPr lang="en-US" altLang="zh-CN" sz="2000" b="1" dirty="0">
                    <a:solidFill>
                      <a:schemeClr val="tx1">
                        <a:lumMod val="65000"/>
                        <a:lumOff val="35000"/>
                      </a:schemeClr>
                    </a:solidFill>
                    <a:cs typeface="+mn-ea"/>
                  </a:rPr>
                  <a:t> </a:t>
                </a:r>
                <a14:m>
                  <m:oMath xmlns:m="http://schemas.openxmlformats.org/officeDocument/2006/math">
                    <m:sSub>
                      <m:sSubPr>
                        <m:ctrlPr>
                          <a:rPr lang="en-US" altLang="zh-CN" sz="2000" b="1" i="1">
                            <a:solidFill>
                              <a:schemeClr val="tx1">
                                <a:lumMod val="65000"/>
                                <a:lumOff val="35000"/>
                              </a:schemeClr>
                            </a:solidFill>
                            <a:latin typeface="Cambria Math" panose="02040503050406030204" pitchFamily="18" charset="0"/>
                            <a:cs typeface="+mn-ea"/>
                          </a:rPr>
                        </m:ctrlPr>
                      </m:sSubPr>
                      <m:e>
                        <m:r>
                          <a:rPr lang="en-US" altLang="zh-CN" sz="2000" b="1" i="1">
                            <a:solidFill>
                              <a:schemeClr val="tx1">
                                <a:lumMod val="65000"/>
                                <a:lumOff val="35000"/>
                              </a:schemeClr>
                            </a:solidFill>
                            <a:latin typeface="Cambria Math" panose="02040503050406030204" pitchFamily="18" charset="0"/>
                            <a:cs typeface="+mn-ea"/>
                          </a:rPr>
                          <m:t>𝑷</m:t>
                        </m:r>
                      </m:e>
                      <m:sub>
                        <m:r>
                          <a:rPr lang="en-US" altLang="zh-CN" sz="2000" b="1" i="1" smtClean="0">
                            <a:solidFill>
                              <a:schemeClr val="tx1">
                                <a:lumMod val="65000"/>
                                <a:lumOff val="35000"/>
                              </a:schemeClr>
                            </a:solidFill>
                            <a:latin typeface="Cambria Math" panose="02040503050406030204" pitchFamily="18" charset="0"/>
                            <a:cs typeface="+mn-ea"/>
                          </a:rPr>
                          <m:t>𝟑</m:t>
                        </m:r>
                      </m:sub>
                    </m:sSub>
                    <m:r>
                      <a:rPr lang="en-US" altLang="zh-CN" sz="2000" b="1" i="1" smtClean="0">
                        <a:solidFill>
                          <a:schemeClr val="tx1">
                            <a:lumMod val="65000"/>
                            <a:lumOff val="35000"/>
                          </a:schemeClr>
                        </a:solidFill>
                        <a:latin typeface="Cambria Math" panose="02040503050406030204" pitchFamily="18" charset="0"/>
                        <a:cs typeface="+mn-ea"/>
                      </a:rPr>
                      <m:t>⋯</m:t>
                    </m:r>
                  </m:oMath>
                </a14:m>
                <a:r>
                  <a:rPr lang="en-US" altLang="zh-CN" sz="2000" b="1" dirty="0">
                    <a:solidFill>
                      <a:schemeClr val="tx1">
                        <a:lumMod val="65000"/>
                        <a:lumOff val="35000"/>
                      </a:schemeClr>
                    </a:solidFill>
                    <a:cs typeface="+mn-ea"/>
                  </a:rPr>
                  <a:t> </a:t>
                </a:r>
                <a14:m>
                  <m:oMath xmlns:m="http://schemas.openxmlformats.org/officeDocument/2006/math">
                    <m:sSub>
                      <m:sSubPr>
                        <m:ctrlPr>
                          <a:rPr lang="en-US" altLang="zh-CN" sz="2000" b="1" i="1">
                            <a:solidFill>
                              <a:schemeClr val="tx1">
                                <a:lumMod val="65000"/>
                                <a:lumOff val="35000"/>
                              </a:schemeClr>
                            </a:solidFill>
                            <a:latin typeface="Cambria Math" panose="02040503050406030204" pitchFamily="18" charset="0"/>
                            <a:cs typeface="+mn-ea"/>
                          </a:rPr>
                        </m:ctrlPr>
                      </m:sSubPr>
                      <m:e>
                        <m:r>
                          <a:rPr lang="en-US" altLang="zh-CN" sz="2000" b="1" i="1">
                            <a:solidFill>
                              <a:schemeClr val="tx1">
                                <a:lumMod val="65000"/>
                                <a:lumOff val="35000"/>
                              </a:schemeClr>
                            </a:solidFill>
                            <a:latin typeface="Cambria Math" panose="02040503050406030204" pitchFamily="18" charset="0"/>
                            <a:cs typeface="+mn-ea"/>
                          </a:rPr>
                          <m:t>𝑷</m:t>
                        </m:r>
                      </m:e>
                      <m:sub>
                        <m:r>
                          <a:rPr lang="en-US" altLang="zh-CN" sz="2000" b="1" i="1" smtClean="0">
                            <a:solidFill>
                              <a:schemeClr val="tx1">
                                <a:lumMod val="65000"/>
                                <a:lumOff val="35000"/>
                              </a:schemeClr>
                            </a:solidFill>
                            <a:latin typeface="Cambria Math" panose="02040503050406030204" pitchFamily="18" charset="0"/>
                            <a:cs typeface="+mn-ea"/>
                          </a:rPr>
                          <m:t>𝒏</m:t>
                        </m:r>
                      </m:sub>
                    </m:sSub>
                  </m:oMath>
                </a14:m>
                <a:endParaRPr lang="en-US" altLang="zh-CN" sz="2000" b="1" i="1" dirty="0">
                  <a:solidFill>
                    <a:schemeClr val="tx1">
                      <a:lumMod val="65000"/>
                      <a:lumOff val="35000"/>
                    </a:schemeClr>
                  </a:solidFill>
                  <a:latin typeface="Cambria Math" panose="02040503050406030204" pitchFamily="18" charset="0"/>
                  <a:cs typeface="+mn-ea"/>
                </a:endParaRPr>
              </a:p>
              <a:p>
                <a:pPr>
                  <a:lnSpc>
                    <a:spcPct val="150000"/>
                  </a:lnSpc>
                </a:pPr>
                <a:endParaRPr lang="en-US" altLang="zh-CN" sz="2000" b="1" i="1" dirty="0">
                  <a:solidFill>
                    <a:schemeClr val="tx1">
                      <a:lumMod val="65000"/>
                      <a:lumOff val="35000"/>
                    </a:schemeClr>
                  </a:solidFill>
                  <a:latin typeface="Cambria Math" panose="02040503050406030204" pitchFamily="18" charset="0"/>
                  <a:cs typeface="+mn-ea"/>
                </a:endParaRPr>
              </a:p>
              <a:p>
                <a:pPr>
                  <a:lnSpc>
                    <a:spcPct val="150000"/>
                  </a:lnSpc>
                </a:pPr>
                <a14:m>
                  <m:oMathPara xmlns:m="http://schemas.openxmlformats.org/officeDocument/2006/math">
                    <m:oMathParaPr>
                      <m:jc m:val="left"/>
                    </m:oMathParaPr>
                    <m:oMath xmlns:m="http://schemas.openxmlformats.org/officeDocument/2006/math">
                      <m:sSub>
                        <m:sSubPr>
                          <m:ctrlPr>
                            <a:rPr lang="en-US" altLang="zh-CN" sz="2000" b="1" i="1">
                              <a:solidFill>
                                <a:schemeClr val="tx1">
                                  <a:lumMod val="65000"/>
                                  <a:lumOff val="35000"/>
                                </a:schemeClr>
                              </a:solidFill>
                              <a:latin typeface="Cambria Math" panose="02040503050406030204" pitchFamily="18" charset="0"/>
                              <a:cs typeface="+mn-ea"/>
                            </a:rPr>
                          </m:ctrlPr>
                        </m:sSubPr>
                        <m:e>
                          <m:r>
                            <a:rPr lang="en-US" altLang="zh-CN" sz="2000" b="1" i="1">
                              <a:solidFill>
                                <a:schemeClr val="tx1">
                                  <a:lumMod val="65000"/>
                                  <a:lumOff val="35000"/>
                                </a:schemeClr>
                              </a:solidFill>
                              <a:latin typeface="Cambria Math" panose="02040503050406030204" pitchFamily="18" charset="0"/>
                              <a:cs typeface="+mn-ea"/>
                            </a:rPr>
                            <m:t>𝑷</m:t>
                          </m:r>
                        </m:e>
                        <m:sub>
                          <m:r>
                            <a:rPr lang="zh-CN" altLang="en-US" sz="2000" b="1" i="1" smtClean="0">
                              <a:solidFill>
                                <a:schemeClr val="tx1">
                                  <a:lumMod val="65000"/>
                                  <a:lumOff val="35000"/>
                                </a:schemeClr>
                              </a:solidFill>
                              <a:latin typeface="Cambria Math" panose="02040503050406030204" pitchFamily="18" charset="0"/>
                              <a:cs typeface="+mn-ea"/>
                            </a:rPr>
                            <m:t>北京大学</m:t>
                          </m:r>
                        </m:sub>
                      </m:sSub>
                      <m:r>
                        <a:rPr lang="en-US" altLang="zh-CN" sz="2000" b="1" i="1" smtClean="0">
                          <a:solidFill>
                            <a:schemeClr val="tx1">
                              <a:lumMod val="65000"/>
                              <a:lumOff val="35000"/>
                            </a:schemeClr>
                          </a:solidFill>
                          <a:latin typeface="Cambria Math" panose="02040503050406030204" pitchFamily="18" charset="0"/>
                          <a:cs typeface="+mn-ea"/>
                        </a:rPr>
                        <m:t>=</m:t>
                      </m:r>
                      <m:f>
                        <m:fPr>
                          <m:ctrlPr>
                            <a:rPr lang="en-US" altLang="zh-CN" sz="2000" b="1" i="1">
                              <a:solidFill>
                                <a:prstClr val="black">
                                  <a:lumMod val="65000"/>
                                  <a:lumOff val="35000"/>
                                </a:prstClr>
                              </a:solidFill>
                              <a:latin typeface="Cambria Math" panose="02040503050406030204" pitchFamily="18" charset="0"/>
                              <a:cs typeface="+mn-ea"/>
                            </a:rPr>
                          </m:ctrlPr>
                        </m:fPr>
                        <m:num>
                          <m:r>
                            <a:rPr lang="en-US" altLang="zh-CN" sz="2000" b="1" i="1">
                              <a:solidFill>
                                <a:prstClr val="black">
                                  <a:lumMod val="65000"/>
                                  <a:lumOff val="35000"/>
                                </a:prstClr>
                              </a:solidFill>
                              <a:latin typeface="Cambria Math" panose="02040503050406030204" pitchFamily="18" charset="0"/>
                              <a:cs typeface="+mn-ea"/>
                            </a:rPr>
                            <m:t>𝟐𝟎𝟓𝟑</m:t>
                          </m:r>
                        </m:num>
                        <m:den>
                          <m:r>
                            <a:rPr lang="en-US" altLang="zh-CN" sz="2000" b="1" i="1">
                              <a:solidFill>
                                <a:prstClr val="black">
                                  <a:lumMod val="65000"/>
                                  <a:lumOff val="35000"/>
                                </a:prstClr>
                              </a:solidFill>
                              <a:latin typeface="Cambria Math" panose="02040503050406030204" pitchFamily="18" charset="0"/>
                              <a:cs typeface="+mn-ea"/>
                            </a:rPr>
                            <m:t>𝟔𝟎𝟏𝟎𝟏𝟗𝟔𝟕</m:t>
                          </m:r>
                        </m:den>
                      </m:f>
                    </m:oMath>
                  </m:oMathPara>
                </a14:m>
                <a:endParaRPr lang="en-US" altLang="zh-CN" sz="2000" b="1" dirty="0">
                  <a:solidFill>
                    <a:schemeClr val="tx1">
                      <a:lumMod val="65000"/>
                      <a:lumOff val="35000"/>
                    </a:schemeClr>
                  </a:solidFill>
                  <a:cs typeface="+mn-ea"/>
                </a:endParaRPr>
              </a:p>
              <a:p>
                <a:pPr>
                  <a:lnSpc>
                    <a:spcPct val="150000"/>
                  </a:lnSpc>
                </a:pPr>
                <a14:m>
                  <m:oMath xmlns:m="http://schemas.openxmlformats.org/officeDocument/2006/math">
                    <m:sSub>
                      <m:sSubPr>
                        <m:ctrlPr>
                          <a:rPr lang="en-US" altLang="zh-CN" sz="2000" b="1" i="1">
                            <a:solidFill>
                              <a:schemeClr val="tx1">
                                <a:lumMod val="65000"/>
                                <a:lumOff val="35000"/>
                              </a:schemeClr>
                            </a:solidFill>
                            <a:latin typeface="Cambria Math" panose="02040503050406030204" pitchFamily="18" charset="0"/>
                            <a:cs typeface="+mn-ea"/>
                          </a:rPr>
                        </m:ctrlPr>
                      </m:sSubPr>
                      <m:e>
                        <m:r>
                          <a:rPr lang="en-US" altLang="zh-CN" sz="2000" b="1" i="1">
                            <a:solidFill>
                              <a:schemeClr val="tx1">
                                <a:lumMod val="65000"/>
                                <a:lumOff val="35000"/>
                              </a:schemeClr>
                            </a:solidFill>
                            <a:latin typeface="Cambria Math" panose="02040503050406030204" pitchFamily="18" charset="0"/>
                            <a:cs typeface="+mn-ea"/>
                          </a:rPr>
                          <m:t>𝑷</m:t>
                        </m:r>
                      </m:e>
                      <m:sub>
                        <m:r>
                          <a:rPr lang="zh-CN" altLang="en-US" sz="2000" b="1" i="1" smtClean="0">
                            <a:solidFill>
                              <a:schemeClr val="tx1">
                                <a:lumMod val="65000"/>
                                <a:lumOff val="35000"/>
                              </a:schemeClr>
                            </a:solidFill>
                            <a:latin typeface="Cambria Math" panose="02040503050406030204" pitchFamily="18" charset="0"/>
                            <a:cs typeface="+mn-ea"/>
                          </a:rPr>
                          <m:t>北京</m:t>
                        </m:r>
                      </m:sub>
                    </m:sSub>
                    <m:sSub>
                      <m:sSubPr>
                        <m:ctrlPr>
                          <a:rPr lang="en-US" altLang="zh-CN" sz="2000" b="1" i="1">
                            <a:solidFill>
                              <a:schemeClr val="tx1">
                                <a:lumMod val="65000"/>
                                <a:lumOff val="35000"/>
                              </a:schemeClr>
                            </a:solidFill>
                            <a:latin typeface="Cambria Math" panose="02040503050406030204" pitchFamily="18" charset="0"/>
                            <a:cs typeface="+mn-ea"/>
                          </a:rPr>
                        </m:ctrlPr>
                      </m:sSubPr>
                      <m:e>
                        <m:r>
                          <a:rPr lang="en-US" altLang="zh-CN" sz="2000" b="1" i="1">
                            <a:solidFill>
                              <a:schemeClr val="tx1">
                                <a:lumMod val="65000"/>
                                <a:lumOff val="35000"/>
                              </a:schemeClr>
                            </a:solidFill>
                            <a:latin typeface="Cambria Math" panose="02040503050406030204" pitchFamily="18" charset="0"/>
                            <a:cs typeface="+mn-ea"/>
                          </a:rPr>
                          <m:t>𝑷</m:t>
                        </m:r>
                      </m:e>
                      <m:sub>
                        <m:r>
                          <a:rPr lang="zh-CN" altLang="en-US" sz="2000" b="1" i="1">
                            <a:solidFill>
                              <a:schemeClr val="tx1">
                                <a:lumMod val="65000"/>
                                <a:lumOff val="35000"/>
                              </a:schemeClr>
                            </a:solidFill>
                            <a:latin typeface="Cambria Math" panose="02040503050406030204" pitchFamily="18" charset="0"/>
                            <a:cs typeface="+mn-ea"/>
                          </a:rPr>
                          <m:t>大学</m:t>
                        </m:r>
                      </m:sub>
                    </m:sSub>
                    <m:r>
                      <a:rPr lang="en-US" altLang="zh-CN" sz="2000" b="1" i="1" smtClean="0">
                        <a:solidFill>
                          <a:schemeClr val="tx1">
                            <a:lumMod val="65000"/>
                            <a:lumOff val="35000"/>
                          </a:schemeClr>
                        </a:solidFill>
                        <a:latin typeface="Cambria Math" panose="02040503050406030204" pitchFamily="18" charset="0"/>
                        <a:cs typeface="+mn-ea"/>
                      </a:rPr>
                      <m:t>=</m:t>
                    </m:r>
                    <m:r>
                      <a:rPr lang="zh-CN" altLang="en-US" sz="2000" b="1" i="1">
                        <a:solidFill>
                          <a:schemeClr val="tx1">
                            <a:lumMod val="65000"/>
                            <a:lumOff val="35000"/>
                          </a:schemeClr>
                        </a:solidFill>
                        <a:latin typeface="Cambria Math" panose="02040503050406030204" pitchFamily="18" charset="0"/>
                        <a:cs typeface="+mn-ea"/>
                      </a:rPr>
                      <m:t> </m:t>
                    </m:r>
                    <m:f>
                      <m:fPr>
                        <m:ctrlPr>
                          <a:rPr lang="en-US" altLang="zh-CN" sz="2000" b="1" i="1">
                            <a:solidFill>
                              <a:schemeClr val="tx1">
                                <a:lumMod val="65000"/>
                                <a:lumOff val="35000"/>
                              </a:schemeClr>
                            </a:solidFill>
                            <a:latin typeface="Cambria Math" panose="02040503050406030204" pitchFamily="18" charset="0"/>
                            <a:cs typeface="+mn-ea"/>
                          </a:rPr>
                        </m:ctrlPr>
                      </m:fPr>
                      <m:num>
                        <m:r>
                          <a:rPr lang="en-US" altLang="zh-CN" sz="2000" b="1" i="1" smtClean="0">
                            <a:solidFill>
                              <a:schemeClr val="tx1">
                                <a:lumMod val="65000"/>
                                <a:lumOff val="35000"/>
                              </a:schemeClr>
                            </a:solidFill>
                            <a:latin typeface="Cambria Math" panose="02040503050406030204" pitchFamily="18" charset="0"/>
                            <a:cs typeface="+mn-ea"/>
                          </a:rPr>
                          <m:t>𝟑𝟒𝟒𝟖𝟖</m:t>
                        </m:r>
                      </m:num>
                      <m:den>
                        <m:r>
                          <a:rPr lang="en-US" altLang="zh-CN" sz="2000" b="1" i="1">
                            <a:solidFill>
                              <a:schemeClr val="tx1">
                                <a:lumMod val="65000"/>
                                <a:lumOff val="35000"/>
                              </a:schemeClr>
                            </a:solidFill>
                            <a:latin typeface="Cambria Math" panose="02040503050406030204" pitchFamily="18" charset="0"/>
                            <a:cs typeface="+mn-ea"/>
                          </a:rPr>
                          <m:t>𝟔𝟎𝟏𝟎𝟏𝟗𝟔𝟕</m:t>
                        </m:r>
                      </m:den>
                    </m:f>
                  </m:oMath>
                </a14:m>
                <a:r>
                  <a:rPr lang="zh-CN" altLang="en-US" sz="2000" b="1" dirty="0">
                    <a:solidFill>
                      <a:schemeClr val="tx1">
                        <a:lumMod val="65000"/>
                        <a:lumOff val="35000"/>
                      </a:schemeClr>
                    </a:solidFill>
                    <a:cs typeface="+mn-ea"/>
                  </a:rPr>
                  <a:t> </a:t>
                </a:r>
                <a14:m>
                  <m:oMath xmlns:m="http://schemas.openxmlformats.org/officeDocument/2006/math">
                    <m:r>
                      <a:rPr lang="zh-CN" altLang="en-US" sz="2000" b="1" i="1">
                        <a:solidFill>
                          <a:schemeClr val="tx1">
                            <a:lumMod val="65000"/>
                            <a:lumOff val="35000"/>
                          </a:schemeClr>
                        </a:solidFill>
                        <a:latin typeface="Cambria Math" panose="02040503050406030204" pitchFamily="18" charset="0"/>
                        <a:cs typeface="+mn-ea"/>
                      </a:rPr>
                      <m:t> </m:t>
                    </m:r>
                    <m:f>
                      <m:fPr>
                        <m:ctrlPr>
                          <a:rPr lang="en-US" altLang="zh-CN" sz="2000" b="1" i="1">
                            <a:solidFill>
                              <a:schemeClr val="tx1">
                                <a:lumMod val="65000"/>
                                <a:lumOff val="35000"/>
                              </a:schemeClr>
                            </a:solidFill>
                            <a:latin typeface="Cambria Math" panose="02040503050406030204" pitchFamily="18" charset="0"/>
                            <a:cs typeface="+mn-ea"/>
                          </a:rPr>
                        </m:ctrlPr>
                      </m:fPr>
                      <m:num>
                        <m:r>
                          <a:rPr lang="en-US" altLang="zh-CN" sz="2000" b="1" i="1" smtClean="0">
                            <a:solidFill>
                              <a:schemeClr val="tx1">
                                <a:lumMod val="65000"/>
                                <a:lumOff val="35000"/>
                              </a:schemeClr>
                            </a:solidFill>
                            <a:latin typeface="Cambria Math" panose="02040503050406030204" pitchFamily="18" charset="0"/>
                            <a:cs typeface="+mn-ea"/>
                          </a:rPr>
                          <m:t>𝟐𝟎𝟎𝟓𝟓</m:t>
                        </m:r>
                      </m:num>
                      <m:den>
                        <m:r>
                          <a:rPr lang="en-US" altLang="zh-CN" sz="2000" b="1" i="1">
                            <a:solidFill>
                              <a:schemeClr val="tx1">
                                <a:lumMod val="65000"/>
                                <a:lumOff val="35000"/>
                              </a:schemeClr>
                            </a:solidFill>
                            <a:latin typeface="Cambria Math" panose="02040503050406030204" pitchFamily="18" charset="0"/>
                            <a:cs typeface="+mn-ea"/>
                          </a:rPr>
                          <m:t>𝟔𝟎𝟏𝟎𝟏𝟗𝟔𝟕</m:t>
                        </m:r>
                      </m:den>
                    </m:f>
                    <m:r>
                      <a:rPr lang="en-US" altLang="zh-CN" sz="2000" b="1" i="0" smtClean="0">
                        <a:solidFill>
                          <a:schemeClr val="tx1">
                            <a:lumMod val="65000"/>
                            <a:lumOff val="35000"/>
                          </a:schemeClr>
                        </a:solidFill>
                        <a:latin typeface="Cambria Math" panose="02040503050406030204" pitchFamily="18" charset="0"/>
                        <a:cs typeface="+mn-ea"/>
                      </a:rPr>
                      <m:t>&lt;</m:t>
                    </m:r>
                    <m:sSub>
                      <m:sSubPr>
                        <m:ctrlPr>
                          <a:rPr lang="en-US" altLang="zh-CN" sz="2000" b="1" i="1">
                            <a:solidFill>
                              <a:schemeClr val="tx1">
                                <a:lumMod val="65000"/>
                                <a:lumOff val="35000"/>
                              </a:schemeClr>
                            </a:solidFill>
                            <a:latin typeface="Cambria Math" panose="02040503050406030204" pitchFamily="18" charset="0"/>
                            <a:cs typeface="+mn-ea"/>
                          </a:rPr>
                        </m:ctrlPr>
                      </m:sSubPr>
                      <m:e>
                        <m:r>
                          <a:rPr lang="en-US" altLang="zh-CN" sz="2000" b="1" i="1">
                            <a:solidFill>
                              <a:schemeClr val="tx1">
                                <a:lumMod val="65000"/>
                                <a:lumOff val="35000"/>
                              </a:schemeClr>
                            </a:solidFill>
                            <a:latin typeface="Cambria Math" panose="02040503050406030204" pitchFamily="18" charset="0"/>
                            <a:cs typeface="+mn-ea"/>
                          </a:rPr>
                          <m:t>𝑷</m:t>
                        </m:r>
                      </m:e>
                      <m:sub>
                        <m:r>
                          <a:rPr lang="zh-CN" altLang="en-US" sz="2000" b="1" i="1">
                            <a:solidFill>
                              <a:schemeClr val="tx1">
                                <a:lumMod val="65000"/>
                                <a:lumOff val="35000"/>
                              </a:schemeClr>
                            </a:solidFill>
                            <a:latin typeface="Cambria Math" panose="02040503050406030204" pitchFamily="18" charset="0"/>
                            <a:cs typeface="+mn-ea"/>
                          </a:rPr>
                          <m:t>北京大学</m:t>
                        </m:r>
                      </m:sub>
                    </m:sSub>
                  </m:oMath>
                </a14:m>
                <a:endParaRPr lang="zh-CN" altLang="en-US" sz="2000" b="1" dirty="0">
                  <a:solidFill>
                    <a:schemeClr val="tx1">
                      <a:lumMod val="65000"/>
                      <a:lumOff val="35000"/>
                    </a:schemeClr>
                  </a:solidFill>
                  <a:cs typeface="+mn-ea"/>
                </a:endParaRPr>
              </a:p>
            </p:txBody>
          </p:sp>
        </mc:Choice>
        <mc:Fallback>
          <p:sp>
            <p:nvSpPr>
              <p:cNvPr id="36" name="矩形 35">
                <a:extLst>
                  <a:ext uri="{FF2B5EF4-FFF2-40B4-BE49-F238E27FC236}">
                    <a16:creationId xmlns:a16="http://schemas.microsoft.com/office/drawing/2014/main" id="{2BDBF716-E6BE-DD46-A7E2-FD99C27F29A6}"/>
                  </a:ext>
                </a:extLst>
              </p:cNvPr>
              <p:cNvSpPr>
                <a:spLocks noRot="1" noChangeAspect="1" noMove="1" noResize="1" noEditPoints="1" noAdjustHandles="1" noChangeArrowheads="1" noChangeShapeType="1" noTextEdit="1"/>
              </p:cNvSpPr>
              <p:nvPr/>
            </p:nvSpPr>
            <p:spPr>
              <a:xfrm>
                <a:off x="6743394" y="3798654"/>
                <a:ext cx="6096000" cy="2540054"/>
              </a:xfrm>
              <a:prstGeom prst="rect">
                <a:avLst/>
              </a:prstGeom>
              <a:blipFill>
                <a:blip r:embed="rId3"/>
                <a:stretch>
                  <a:fillRect b="-1493"/>
                </a:stretch>
              </a:blipFill>
            </p:spPr>
            <p:txBody>
              <a:bodyPr/>
              <a:lstStyle/>
              <a:p>
                <a:r>
                  <a:rPr lang="zh-CN" altLang="en-US">
                    <a:noFill/>
                  </a:rPr>
                  <a:t> </a:t>
                </a:r>
              </a:p>
            </p:txBody>
          </p:sp>
        </mc:Fallback>
      </mc:AlternateContent>
      <p:sp>
        <p:nvSpPr>
          <p:cNvPr id="39" name="矩形 38">
            <a:extLst>
              <a:ext uri="{FF2B5EF4-FFF2-40B4-BE49-F238E27FC236}">
                <a16:creationId xmlns:a16="http://schemas.microsoft.com/office/drawing/2014/main" id="{FE421940-207C-A948-A0D9-D89A92C5735C}"/>
              </a:ext>
            </a:extLst>
          </p:cNvPr>
          <p:cNvSpPr/>
          <p:nvPr/>
        </p:nvSpPr>
        <p:spPr>
          <a:xfrm>
            <a:off x="3076123" y="2332248"/>
            <a:ext cx="7896677" cy="4192879"/>
          </a:xfrm>
          <a:prstGeom prst="rect">
            <a:avLst/>
          </a:prstGeom>
        </p:spPr>
        <p:txBody>
          <a:bodyPr wrap="square">
            <a:spAutoFit/>
          </a:bodyPr>
          <a:lstStyle/>
          <a:p>
            <a:pPr>
              <a:lnSpc>
                <a:spcPct val="150000"/>
              </a:lnSpc>
            </a:pPr>
            <a:r>
              <a:rPr lang="zh-CN" altLang="en-US" sz="2000" b="1" dirty="0">
                <a:solidFill>
                  <a:schemeClr val="tx1">
                    <a:lumMod val="65000"/>
                    <a:lumOff val="35000"/>
                  </a:schemeClr>
                </a:solidFill>
                <a:cs typeface="+mn-ea"/>
              </a:rPr>
              <a:t>我：</a:t>
            </a:r>
            <a:r>
              <a:rPr lang="en-US" altLang="zh-CN" sz="2000" b="1" dirty="0">
                <a:solidFill>
                  <a:schemeClr val="tx1">
                    <a:lumMod val="65000"/>
                    <a:lumOff val="35000"/>
                  </a:schemeClr>
                </a:solidFill>
                <a:cs typeface="+mn-ea"/>
              </a:rPr>
              <a:t>328841</a:t>
            </a:r>
          </a:p>
          <a:p>
            <a:pPr>
              <a:lnSpc>
                <a:spcPct val="150000"/>
              </a:lnSpc>
            </a:pPr>
            <a:r>
              <a:rPr lang="zh-CN" altLang="en-US" sz="2000" b="1" dirty="0">
                <a:solidFill>
                  <a:schemeClr val="tx1">
                    <a:lumMod val="65000"/>
                    <a:lumOff val="35000"/>
                  </a:schemeClr>
                </a:solidFill>
                <a:cs typeface="+mn-ea"/>
              </a:rPr>
              <a:t>来： </a:t>
            </a:r>
            <a:r>
              <a:rPr lang="en-US" altLang="zh-CN" sz="2000" b="1" dirty="0">
                <a:solidFill>
                  <a:schemeClr val="tx1">
                    <a:lumMod val="65000"/>
                    <a:lumOff val="35000"/>
                  </a:schemeClr>
                </a:solidFill>
                <a:cs typeface="+mn-ea"/>
              </a:rPr>
              <a:t>161501</a:t>
            </a:r>
          </a:p>
          <a:p>
            <a:pPr>
              <a:lnSpc>
                <a:spcPct val="150000"/>
              </a:lnSpc>
            </a:pPr>
            <a:r>
              <a:rPr lang="zh-CN" altLang="en-US" sz="2000" b="1" dirty="0">
                <a:solidFill>
                  <a:schemeClr val="tx1">
                    <a:lumMod val="65000"/>
                    <a:lumOff val="35000"/>
                  </a:schemeClr>
                </a:solidFill>
                <a:cs typeface="+mn-ea"/>
              </a:rPr>
              <a:t>到： </a:t>
            </a:r>
            <a:r>
              <a:rPr lang="en-US" altLang="zh-CN" sz="2000" b="1" dirty="0">
                <a:solidFill>
                  <a:schemeClr val="tx1">
                    <a:lumMod val="65000"/>
                    <a:lumOff val="35000"/>
                  </a:schemeClr>
                </a:solidFill>
                <a:cs typeface="+mn-ea"/>
              </a:rPr>
              <a:t>205341</a:t>
            </a:r>
          </a:p>
          <a:p>
            <a:pPr>
              <a:lnSpc>
                <a:spcPct val="150000"/>
              </a:lnSpc>
            </a:pPr>
            <a:r>
              <a:rPr lang="zh-CN" altLang="en-US" sz="2000" b="1" dirty="0">
                <a:solidFill>
                  <a:schemeClr val="tx1">
                    <a:lumMod val="65000"/>
                    <a:lumOff val="35000"/>
                  </a:schemeClr>
                </a:solidFill>
                <a:cs typeface="+mn-ea"/>
              </a:rPr>
              <a:t>来到： </a:t>
            </a:r>
            <a:r>
              <a:rPr lang="en-US" altLang="zh-CN" sz="2000" b="1" dirty="0">
                <a:solidFill>
                  <a:schemeClr val="tx1">
                    <a:lumMod val="65000"/>
                    <a:lumOff val="35000"/>
                  </a:schemeClr>
                </a:solidFill>
                <a:cs typeface="+mn-ea"/>
              </a:rPr>
              <a:t>8779</a:t>
            </a:r>
          </a:p>
          <a:p>
            <a:pPr>
              <a:lnSpc>
                <a:spcPct val="150000"/>
              </a:lnSpc>
            </a:pPr>
            <a:r>
              <a:rPr lang="zh-CN" altLang="en-US" sz="2000" b="1" dirty="0">
                <a:solidFill>
                  <a:schemeClr val="tx1">
                    <a:lumMod val="65000"/>
                    <a:lumOff val="35000"/>
                  </a:schemeClr>
                </a:solidFill>
                <a:cs typeface="+mn-ea"/>
              </a:rPr>
              <a:t>北京：</a:t>
            </a:r>
            <a:r>
              <a:rPr lang="en-US" altLang="zh-CN" sz="2000" b="1" dirty="0">
                <a:solidFill>
                  <a:schemeClr val="tx1">
                    <a:lumMod val="65000"/>
                    <a:lumOff val="35000"/>
                  </a:schemeClr>
                </a:solidFill>
                <a:cs typeface="+mn-ea"/>
              </a:rPr>
              <a:t>34488</a:t>
            </a:r>
          </a:p>
          <a:p>
            <a:pPr>
              <a:lnSpc>
                <a:spcPct val="150000"/>
              </a:lnSpc>
            </a:pPr>
            <a:r>
              <a:rPr lang="zh-CN" altLang="en-US" sz="2000" b="1" dirty="0">
                <a:solidFill>
                  <a:schemeClr val="tx1">
                    <a:lumMod val="65000"/>
                    <a:lumOff val="35000"/>
                  </a:schemeClr>
                </a:solidFill>
                <a:cs typeface="+mn-ea"/>
              </a:rPr>
              <a:t>大学：</a:t>
            </a:r>
            <a:r>
              <a:rPr lang="en-US" altLang="zh-CN" sz="2000" b="1" dirty="0">
                <a:solidFill>
                  <a:schemeClr val="tx1">
                    <a:lumMod val="65000"/>
                    <a:lumOff val="35000"/>
                  </a:schemeClr>
                </a:solidFill>
                <a:cs typeface="+mn-ea"/>
              </a:rPr>
              <a:t>20025</a:t>
            </a:r>
          </a:p>
          <a:p>
            <a:pPr>
              <a:lnSpc>
                <a:spcPct val="150000"/>
              </a:lnSpc>
            </a:pPr>
            <a:r>
              <a:rPr lang="zh-CN" altLang="en-US" sz="2000" b="1" dirty="0">
                <a:solidFill>
                  <a:schemeClr val="tx1">
                    <a:lumMod val="65000"/>
                    <a:lumOff val="35000"/>
                  </a:schemeClr>
                </a:solidFill>
                <a:cs typeface="+mn-ea"/>
              </a:rPr>
              <a:t>北京大学：</a:t>
            </a:r>
            <a:r>
              <a:rPr lang="en-US" altLang="zh-CN" sz="2000" b="1" dirty="0">
                <a:solidFill>
                  <a:schemeClr val="tx1">
                    <a:lumMod val="65000"/>
                    <a:lumOff val="35000"/>
                  </a:schemeClr>
                </a:solidFill>
                <a:cs typeface="+mn-ea"/>
              </a:rPr>
              <a:t>2053</a:t>
            </a:r>
          </a:p>
          <a:p>
            <a:pPr>
              <a:lnSpc>
                <a:spcPct val="150000"/>
              </a:lnSpc>
            </a:pPr>
            <a:r>
              <a:rPr lang="en-US" altLang="zh-CN" sz="2000" b="1" dirty="0">
                <a:solidFill>
                  <a:schemeClr val="tx1">
                    <a:lumMod val="65000"/>
                    <a:lumOff val="35000"/>
                  </a:schemeClr>
                </a:solidFill>
                <a:cs typeface="+mn-ea"/>
              </a:rPr>
              <a:t>……</a:t>
            </a:r>
            <a:endParaRPr kumimoji="1" lang="en-US" altLang="zh-CN" sz="2000" b="1" dirty="0">
              <a:solidFill>
                <a:schemeClr val="tx1">
                  <a:lumMod val="65000"/>
                  <a:lumOff val="35000"/>
                </a:schemeClr>
              </a:solidFill>
              <a:cs typeface="+mn-ea"/>
            </a:endParaRPr>
          </a:p>
          <a:p>
            <a:pPr>
              <a:lnSpc>
                <a:spcPct val="150000"/>
              </a:lnSpc>
            </a:pPr>
            <a:r>
              <a:rPr kumimoji="1" lang="en-US" altLang="zh-CN" sz="2000" b="1" dirty="0">
                <a:solidFill>
                  <a:schemeClr val="tx1">
                    <a:lumMod val="65000"/>
                    <a:lumOff val="35000"/>
                  </a:schemeClr>
                </a:solidFill>
                <a:cs typeface="+mn-ea"/>
              </a:rPr>
              <a:t>total:</a:t>
            </a:r>
            <a:r>
              <a:rPr kumimoji="1" lang="zh-CN" altLang="en-US" sz="2000" b="1" dirty="0">
                <a:solidFill>
                  <a:schemeClr val="tx1">
                    <a:lumMod val="65000"/>
                    <a:lumOff val="35000"/>
                  </a:schemeClr>
                </a:solidFill>
                <a:cs typeface="+mn-ea"/>
              </a:rPr>
              <a:t> </a:t>
            </a:r>
            <a:r>
              <a:rPr kumimoji="1" lang="en-US" altLang="zh-CN" sz="2000" b="1" dirty="0">
                <a:solidFill>
                  <a:schemeClr val="tx1">
                    <a:lumMod val="65000"/>
                    <a:lumOff val="35000"/>
                  </a:schemeClr>
                </a:solidFill>
                <a:cs typeface="+mn-ea"/>
              </a:rPr>
              <a:t>60101967</a:t>
            </a:r>
            <a:endParaRPr lang="en-US" altLang="zh-CN" sz="2000" b="1" dirty="0">
              <a:solidFill>
                <a:schemeClr val="tx1">
                  <a:lumMod val="65000"/>
                  <a:lumOff val="35000"/>
                </a:schemeClr>
              </a:solidFill>
              <a:cs typeface="+mn-ea"/>
            </a:endParaRPr>
          </a:p>
        </p:txBody>
      </p:sp>
    </p:spTree>
    <p:extLst>
      <p:ext uri="{BB962C8B-B14F-4D97-AF65-F5344CB8AC3E}">
        <p14:creationId xmlns:p14="http://schemas.microsoft.com/office/powerpoint/2010/main" val="30098825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中文分词</a:t>
            </a: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21</a:t>
            </a:fld>
            <a:endParaRPr lang="en-US" dirty="0">
              <a:latin typeface="+mn-lt"/>
              <a:cs typeface="+mn-ea"/>
              <a:sym typeface="+mn-lt"/>
            </a:endParaRPr>
          </a:p>
        </p:txBody>
      </p:sp>
      <p:sp>
        <p:nvSpPr>
          <p:cNvPr id="3" name="圆角矩形 2">
            <a:extLst>
              <a:ext uri="{FF2B5EF4-FFF2-40B4-BE49-F238E27FC236}">
                <a16:creationId xmlns:a16="http://schemas.microsoft.com/office/drawing/2014/main" id="{F4240B77-7806-F349-B878-9114BFCEEDF3}"/>
              </a:ext>
            </a:extLst>
          </p:cNvPr>
          <p:cNvSpPr/>
          <p:nvPr/>
        </p:nvSpPr>
        <p:spPr>
          <a:xfrm>
            <a:off x="426720" y="1417320"/>
            <a:ext cx="1584960" cy="731520"/>
          </a:xfrm>
          <a:prstGeom prst="roundRect">
            <a:avLst/>
          </a:prstGeom>
          <a:noFill/>
          <a:ln w="12700">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accent1">
                    <a:alpha val="20000"/>
                  </a:schemeClr>
                </a:solidFill>
              </a:rPr>
              <a:t>字典</a:t>
            </a:r>
          </a:p>
        </p:txBody>
      </p:sp>
      <p:sp>
        <p:nvSpPr>
          <p:cNvPr id="10" name="圆角矩形 9">
            <a:extLst>
              <a:ext uri="{FF2B5EF4-FFF2-40B4-BE49-F238E27FC236}">
                <a16:creationId xmlns:a16="http://schemas.microsoft.com/office/drawing/2014/main" id="{0B58C802-084E-4E40-A87F-BBA1FB6E2F82}"/>
              </a:ext>
            </a:extLst>
          </p:cNvPr>
          <p:cNvSpPr/>
          <p:nvPr/>
        </p:nvSpPr>
        <p:spPr>
          <a:xfrm>
            <a:off x="426720" y="3169920"/>
            <a:ext cx="1584960" cy="731520"/>
          </a:xfrm>
          <a:prstGeom prst="roundRect">
            <a:avLst/>
          </a:prstGeom>
          <a:noFill/>
          <a:ln w="12700">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1">
                    <a:alpha val="20000"/>
                  </a:schemeClr>
                </a:solidFill>
              </a:rPr>
              <a:t>DAG</a:t>
            </a:r>
            <a:endParaRPr kumimoji="1" lang="zh-CN" altLang="en-US" dirty="0">
              <a:solidFill>
                <a:schemeClr val="accent1">
                  <a:alpha val="20000"/>
                </a:schemeClr>
              </a:solidFill>
            </a:endParaRPr>
          </a:p>
        </p:txBody>
      </p:sp>
      <p:sp>
        <p:nvSpPr>
          <p:cNvPr id="12" name="圆角矩形 11">
            <a:extLst>
              <a:ext uri="{FF2B5EF4-FFF2-40B4-BE49-F238E27FC236}">
                <a16:creationId xmlns:a16="http://schemas.microsoft.com/office/drawing/2014/main" id="{6C1CC120-DA62-6C46-9A99-89F0EE2DFE41}"/>
              </a:ext>
            </a:extLst>
          </p:cNvPr>
          <p:cNvSpPr/>
          <p:nvPr/>
        </p:nvSpPr>
        <p:spPr>
          <a:xfrm>
            <a:off x="426720" y="4922520"/>
            <a:ext cx="1584960" cy="731520"/>
          </a:xfrm>
          <a:prstGeom prst="round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accent1"/>
                </a:solidFill>
              </a:rPr>
              <a:t>最大切分</a:t>
            </a:r>
            <a:endParaRPr kumimoji="1" lang="en-US" altLang="zh-CN" dirty="0">
              <a:solidFill>
                <a:schemeClr val="accent1"/>
              </a:solidFill>
            </a:endParaRPr>
          </a:p>
          <a:p>
            <a:pPr algn="ctr"/>
            <a:r>
              <a:rPr kumimoji="1" lang="zh-CN" altLang="en-US" dirty="0">
                <a:solidFill>
                  <a:schemeClr val="accent1"/>
                </a:solidFill>
              </a:rPr>
              <a:t>组合</a:t>
            </a:r>
          </a:p>
        </p:txBody>
      </p:sp>
      <p:cxnSp>
        <p:nvCxnSpPr>
          <p:cNvPr id="6" name="直线箭头连接符 5">
            <a:extLst>
              <a:ext uri="{FF2B5EF4-FFF2-40B4-BE49-F238E27FC236}">
                <a16:creationId xmlns:a16="http://schemas.microsoft.com/office/drawing/2014/main" id="{01DE1530-5791-4241-A755-5435C947D3B3}"/>
              </a:ext>
            </a:extLst>
          </p:cNvPr>
          <p:cNvCxnSpPr>
            <a:stCxn id="3" idx="2"/>
            <a:endCxn id="10" idx="0"/>
          </p:cNvCxnSpPr>
          <p:nvPr/>
        </p:nvCxnSpPr>
        <p:spPr>
          <a:xfrm>
            <a:off x="1219200" y="2148840"/>
            <a:ext cx="0" cy="1021080"/>
          </a:xfrm>
          <a:prstGeom prst="straightConnector1">
            <a:avLst/>
          </a:prstGeom>
          <a:ln w="12700">
            <a:solidFill>
              <a:schemeClr val="accent1">
                <a:alpha val="2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线箭头连接符 14">
            <a:extLst>
              <a:ext uri="{FF2B5EF4-FFF2-40B4-BE49-F238E27FC236}">
                <a16:creationId xmlns:a16="http://schemas.microsoft.com/office/drawing/2014/main" id="{562FF30C-AA33-4C4A-B1E9-7606A417084D}"/>
              </a:ext>
            </a:extLst>
          </p:cNvPr>
          <p:cNvCxnSpPr>
            <a:cxnSpLocks/>
            <a:stCxn id="10" idx="2"/>
            <a:endCxn id="12" idx="0"/>
          </p:cNvCxnSpPr>
          <p:nvPr/>
        </p:nvCxnSpPr>
        <p:spPr>
          <a:xfrm>
            <a:off x="1219200" y="3901440"/>
            <a:ext cx="0" cy="1021080"/>
          </a:xfrm>
          <a:prstGeom prst="straightConnector1">
            <a:avLst/>
          </a:prstGeom>
          <a:ln w="12700">
            <a:solidFill>
              <a:schemeClr val="accent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 name="椭圆 31">
            <a:extLst>
              <a:ext uri="{FF2B5EF4-FFF2-40B4-BE49-F238E27FC236}">
                <a16:creationId xmlns:a16="http://schemas.microsoft.com/office/drawing/2014/main" id="{E7FE5B66-DC06-0A48-8232-8EC583DFAF81}"/>
              </a:ext>
            </a:extLst>
          </p:cNvPr>
          <p:cNvSpPr/>
          <p:nvPr/>
        </p:nvSpPr>
        <p:spPr>
          <a:xfrm>
            <a:off x="298704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我</a:t>
            </a:r>
          </a:p>
        </p:txBody>
      </p:sp>
      <p:sp>
        <p:nvSpPr>
          <p:cNvPr id="33" name="椭圆 32">
            <a:extLst>
              <a:ext uri="{FF2B5EF4-FFF2-40B4-BE49-F238E27FC236}">
                <a16:creationId xmlns:a16="http://schemas.microsoft.com/office/drawing/2014/main" id="{D192FA9D-F175-5841-8325-15083AF5EEE2}"/>
              </a:ext>
            </a:extLst>
          </p:cNvPr>
          <p:cNvSpPr/>
          <p:nvPr/>
        </p:nvSpPr>
        <p:spPr>
          <a:xfrm>
            <a:off x="418846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来</a:t>
            </a:r>
          </a:p>
        </p:txBody>
      </p:sp>
      <p:sp>
        <p:nvSpPr>
          <p:cNvPr id="34" name="椭圆 33">
            <a:extLst>
              <a:ext uri="{FF2B5EF4-FFF2-40B4-BE49-F238E27FC236}">
                <a16:creationId xmlns:a16="http://schemas.microsoft.com/office/drawing/2014/main" id="{E8FC6FDF-B276-E345-8070-2E3C5D55619F}"/>
              </a:ext>
            </a:extLst>
          </p:cNvPr>
          <p:cNvSpPr/>
          <p:nvPr/>
        </p:nvSpPr>
        <p:spPr>
          <a:xfrm>
            <a:off x="538988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到</a:t>
            </a:r>
          </a:p>
        </p:txBody>
      </p:sp>
      <p:sp>
        <p:nvSpPr>
          <p:cNvPr id="35" name="椭圆 34">
            <a:extLst>
              <a:ext uri="{FF2B5EF4-FFF2-40B4-BE49-F238E27FC236}">
                <a16:creationId xmlns:a16="http://schemas.microsoft.com/office/drawing/2014/main" id="{899198FC-620E-4C4C-9766-0C5AC2BF75CF}"/>
              </a:ext>
            </a:extLst>
          </p:cNvPr>
          <p:cNvSpPr/>
          <p:nvPr/>
        </p:nvSpPr>
        <p:spPr>
          <a:xfrm>
            <a:off x="659130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北</a:t>
            </a:r>
          </a:p>
        </p:txBody>
      </p:sp>
      <p:sp>
        <p:nvSpPr>
          <p:cNvPr id="37" name="椭圆 36">
            <a:extLst>
              <a:ext uri="{FF2B5EF4-FFF2-40B4-BE49-F238E27FC236}">
                <a16:creationId xmlns:a16="http://schemas.microsoft.com/office/drawing/2014/main" id="{924D6E9E-241F-B84E-98EE-9BBEC1650931}"/>
              </a:ext>
            </a:extLst>
          </p:cNvPr>
          <p:cNvSpPr/>
          <p:nvPr/>
        </p:nvSpPr>
        <p:spPr>
          <a:xfrm>
            <a:off x="779272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京</a:t>
            </a:r>
          </a:p>
        </p:txBody>
      </p:sp>
      <p:sp>
        <p:nvSpPr>
          <p:cNvPr id="38" name="椭圆 37">
            <a:extLst>
              <a:ext uri="{FF2B5EF4-FFF2-40B4-BE49-F238E27FC236}">
                <a16:creationId xmlns:a16="http://schemas.microsoft.com/office/drawing/2014/main" id="{2BE9E5C0-3A1D-2C4A-8F37-BEA4EA68669D}"/>
              </a:ext>
            </a:extLst>
          </p:cNvPr>
          <p:cNvSpPr/>
          <p:nvPr/>
        </p:nvSpPr>
        <p:spPr>
          <a:xfrm>
            <a:off x="899414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大</a:t>
            </a:r>
          </a:p>
        </p:txBody>
      </p:sp>
      <p:sp>
        <p:nvSpPr>
          <p:cNvPr id="40" name="椭圆 39">
            <a:extLst>
              <a:ext uri="{FF2B5EF4-FFF2-40B4-BE49-F238E27FC236}">
                <a16:creationId xmlns:a16="http://schemas.microsoft.com/office/drawing/2014/main" id="{85D081B8-07B5-1F4C-A80C-3C1468C3FF24}"/>
              </a:ext>
            </a:extLst>
          </p:cNvPr>
          <p:cNvSpPr/>
          <p:nvPr/>
        </p:nvSpPr>
        <p:spPr>
          <a:xfrm>
            <a:off x="10195560" y="1179524"/>
            <a:ext cx="777240" cy="77724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学</a:t>
            </a:r>
          </a:p>
        </p:txBody>
      </p:sp>
      <p:cxnSp>
        <p:nvCxnSpPr>
          <p:cNvPr id="7" name="直线箭头连接符 6">
            <a:extLst>
              <a:ext uri="{FF2B5EF4-FFF2-40B4-BE49-F238E27FC236}">
                <a16:creationId xmlns:a16="http://schemas.microsoft.com/office/drawing/2014/main" id="{5D722D36-1213-E14B-B5A9-4CE8C4FC5A56}"/>
              </a:ext>
            </a:extLst>
          </p:cNvPr>
          <p:cNvCxnSpPr>
            <a:cxnSpLocks/>
            <a:stCxn id="32" idx="6"/>
            <a:endCxn id="33" idx="2"/>
          </p:cNvCxnSpPr>
          <p:nvPr/>
        </p:nvCxnSpPr>
        <p:spPr>
          <a:xfrm>
            <a:off x="376428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线箭头连接符 40">
            <a:extLst>
              <a:ext uri="{FF2B5EF4-FFF2-40B4-BE49-F238E27FC236}">
                <a16:creationId xmlns:a16="http://schemas.microsoft.com/office/drawing/2014/main" id="{D4533B76-4549-5941-9ED4-ACAF15935EDC}"/>
              </a:ext>
            </a:extLst>
          </p:cNvPr>
          <p:cNvCxnSpPr>
            <a:cxnSpLocks/>
            <a:stCxn id="33" idx="6"/>
            <a:endCxn id="34" idx="2"/>
          </p:cNvCxnSpPr>
          <p:nvPr/>
        </p:nvCxnSpPr>
        <p:spPr>
          <a:xfrm>
            <a:off x="496570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直线箭头连接符 42">
            <a:extLst>
              <a:ext uri="{FF2B5EF4-FFF2-40B4-BE49-F238E27FC236}">
                <a16:creationId xmlns:a16="http://schemas.microsoft.com/office/drawing/2014/main" id="{BEB524D9-6974-154B-8019-78BD41893CA5}"/>
              </a:ext>
            </a:extLst>
          </p:cNvPr>
          <p:cNvCxnSpPr>
            <a:cxnSpLocks/>
            <a:stCxn id="34" idx="6"/>
            <a:endCxn id="35" idx="2"/>
          </p:cNvCxnSpPr>
          <p:nvPr/>
        </p:nvCxnSpPr>
        <p:spPr>
          <a:xfrm>
            <a:off x="616712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直线箭头连接符 45">
            <a:extLst>
              <a:ext uri="{FF2B5EF4-FFF2-40B4-BE49-F238E27FC236}">
                <a16:creationId xmlns:a16="http://schemas.microsoft.com/office/drawing/2014/main" id="{9F0B8D8F-DA36-D849-8CC4-5430FA099DCF}"/>
              </a:ext>
            </a:extLst>
          </p:cNvPr>
          <p:cNvCxnSpPr>
            <a:cxnSpLocks/>
            <a:stCxn id="35" idx="6"/>
            <a:endCxn id="37" idx="2"/>
          </p:cNvCxnSpPr>
          <p:nvPr/>
        </p:nvCxnSpPr>
        <p:spPr>
          <a:xfrm>
            <a:off x="736854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直线箭头连接符 48">
            <a:extLst>
              <a:ext uri="{FF2B5EF4-FFF2-40B4-BE49-F238E27FC236}">
                <a16:creationId xmlns:a16="http://schemas.microsoft.com/office/drawing/2014/main" id="{EBA36EF6-2208-A747-89D0-A57226704692}"/>
              </a:ext>
            </a:extLst>
          </p:cNvPr>
          <p:cNvCxnSpPr>
            <a:cxnSpLocks/>
            <a:stCxn id="37" idx="6"/>
            <a:endCxn id="38" idx="2"/>
          </p:cNvCxnSpPr>
          <p:nvPr/>
        </p:nvCxnSpPr>
        <p:spPr>
          <a:xfrm>
            <a:off x="856996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直线箭头连接符 51">
            <a:extLst>
              <a:ext uri="{FF2B5EF4-FFF2-40B4-BE49-F238E27FC236}">
                <a16:creationId xmlns:a16="http://schemas.microsoft.com/office/drawing/2014/main" id="{C09B5562-1A64-FB4B-AC65-8455E6336968}"/>
              </a:ext>
            </a:extLst>
          </p:cNvPr>
          <p:cNvCxnSpPr>
            <a:cxnSpLocks/>
            <a:stCxn id="38" idx="6"/>
            <a:endCxn id="40" idx="2"/>
          </p:cNvCxnSpPr>
          <p:nvPr/>
        </p:nvCxnSpPr>
        <p:spPr>
          <a:xfrm>
            <a:off x="9771380" y="1568144"/>
            <a:ext cx="4241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曲线连接符 52">
            <a:extLst>
              <a:ext uri="{FF2B5EF4-FFF2-40B4-BE49-F238E27FC236}">
                <a16:creationId xmlns:a16="http://schemas.microsoft.com/office/drawing/2014/main" id="{9E84BC35-3DF5-4F4F-B82E-36C63A175AAC}"/>
              </a:ext>
            </a:extLst>
          </p:cNvPr>
          <p:cNvCxnSpPr>
            <a:cxnSpLocks/>
            <a:stCxn id="33" idx="0"/>
            <a:endCxn id="34" idx="0"/>
          </p:cNvCxnSpPr>
          <p:nvPr/>
        </p:nvCxnSpPr>
        <p:spPr>
          <a:xfrm rot="5400000" flipH="1" flipV="1">
            <a:off x="5177790" y="578814"/>
            <a:ext cx="12700" cy="120142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曲线连接符 56">
            <a:extLst>
              <a:ext uri="{FF2B5EF4-FFF2-40B4-BE49-F238E27FC236}">
                <a16:creationId xmlns:a16="http://schemas.microsoft.com/office/drawing/2014/main" id="{D0614F90-AFBE-A140-AEA6-79330079C1A0}"/>
              </a:ext>
            </a:extLst>
          </p:cNvPr>
          <p:cNvCxnSpPr>
            <a:cxnSpLocks/>
            <a:stCxn id="35" idx="0"/>
            <a:endCxn id="37" idx="0"/>
          </p:cNvCxnSpPr>
          <p:nvPr/>
        </p:nvCxnSpPr>
        <p:spPr>
          <a:xfrm rot="5400000" flipH="1" flipV="1">
            <a:off x="7580630" y="578814"/>
            <a:ext cx="12700" cy="120142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0" name="曲线连接符 59">
            <a:extLst>
              <a:ext uri="{FF2B5EF4-FFF2-40B4-BE49-F238E27FC236}">
                <a16:creationId xmlns:a16="http://schemas.microsoft.com/office/drawing/2014/main" id="{63744680-85AF-1040-A3C7-BC747C2764B5}"/>
              </a:ext>
            </a:extLst>
          </p:cNvPr>
          <p:cNvCxnSpPr>
            <a:cxnSpLocks/>
            <a:stCxn id="35" idx="4"/>
            <a:endCxn id="40" idx="4"/>
          </p:cNvCxnSpPr>
          <p:nvPr/>
        </p:nvCxnSpPr>
        <p:spPr>
          <a:xfrm rot="16200000" flipH="1">
            <a:off x="8782050" y="154634"/>
            <a:ext cx="12700" cy="360426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曲线连接符 63">
            <a:extLst>
              <a:ext uri="{FF2B5EF4-FFF2-40B4-BE49-F238E27FC236}">
                <a16:creationId xmlns:a16="http://schemas.microsoft.com/office/drawing/2014/main" id="{1580DDE3-9CF1-CF43-AD71-D22D944ADB5B}"/>
              </a:ext>
            </a:extLst>
          </p:cNvPr>
          <p:cNvCxnSpPr>
            <a:cxnSpLocks/>
            <a:stCxn id="38" idx="0"/>
            <a:endCxn id="40" idx="0"/>
          </p:cNvCxnSpPr>
          <p:nvPr/>
        </p:nvCxnSpPr>
        <p:spPr>
          <a:xfrm rot="5400000" flipH="1" flipV="1">
            <a:off x="9983470" y="578814"/>
            <a:ext cx="12700" cy="1201420"/>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75" name="矩形 74">
            <a:extLst>
              <a:ext uri="{FF2B5EF4-FFF2-40B4-BE49-F238E27FC236}">
                <a16:creationId xmlns:a16="http://schemas.microsoft.com/office/drawing/2014/main" id="{3CA02473-BB04-F341-AAE5-9C78802252C8}"/>
              </a:ext>
            </a:extLst>
          </p:cNvPr>
          <p:cNvSpPr/>
          <p:nvPr/>
        </p:nvSpPr>
        <p:spPr>
          <a:xfrm>
            <a:off x="3216001" y="803723"/>
            <a:ext cx="319318" cy="369332"/>
          </a:xfrm>
          <a:prstGeom prst="rect">
            <a:avLst/>
          </a:prstGeom>
        </p:spPr>
        <p:txBody>
          <a:bodyPr wrap="none">
            <a:spAutoFit/>
          </a:bodyPr>
          <a:lstStyle/>
          <a:p>
            <a:pPr algn="ctr"/>
            <a:r>
              <a:rPr kumimoji="1" lang="en-US" altLang="zh-CN" dirty="0"/>
              <a:t>0</a:t>
            </a:r>
            <a:endParaRPr kumimoji="1" lang="zh-CN" altLang="en-US" dirty="0"/>
          </a:p>
        </p:txBody>
      </p:sp>
      <p:sp>
        <p:nvSpPr>
          <p:cNvPr id="76" name="矩形 75">
            <a:extLst>
              <a:ext uri="{FF2B5EF4-FFF2-40B4-BE49-F238E27FC236}">
                <a16:creationId xmlns:a16="http://schemas.microsoft.com/office/drawing/2014/main" id="{763091AF-26A4-4141-87F6-8D182C697C0D}"/>
              </a:ext>
            </a:extLst>
          </p:cNvPr>
          <p:cNvSpPr/>
          <p:nvPr/>
        </p:nvSpPr>
        <p:spPr>
          <a:xfrm>
            <a:off x="4418479" y="803723"/>
            <a:ext cx="319318" cy="369332"/>
          </a:xfrm>
          <a:prstGeom prst="rect">
            <a:avLst/>
          </a:prstGeom>
        </p:spPr>
        <p:txBody>
          <a:bodyPr wrap="none">
            <a:spAutoFit/>
          </a:bodyPr>
          <a:lstStyle/>
          <a:p>
            <a:pPr algn="ctr"/>
            <a:r>
              <a:rPr kumimoji="1" lang="en-US" altLang="zh-CN" dirty="0"/>
              <a:t>1</a:t>
            </a:r>
            <a:endParaRPr kumimoji="1" lang="zh-CN" altLang="en-US" dirty="0"/>
          </a:p>
        </p:txBody>
      </p:sp>
      <p:sp>
        <p:nvSpPr>
          <p:cNvPr id="77" name="矩形 76">
            <a:extLst>
              <a:ext uri="{FF2B5EF4-FFF2-40B4-BE49-F238E27FC236}">
                <a16:creationId xmlns:a16="http://schemas.microsoft.com/office/drawing/2014/main" id="{2BA36FF0-9647-F449-B4E7-CD8D519A7AC6}"/>
              </a:ext>
            </a:extLst>
          </p:cNvPr>
          <p:cNvSpPr/>
          <p:nvPr/>
        </p:nvSpPr>
        <p:spPr>
          <a:xfrm>
            <a:off x="5620957" y="803723"/>
            <a:ext cx="319318" cy="369332"/>
          </a:xfrm>
          <a:prstGeom prst="rect">
            <a:avLst/>
          </a:prstGeom>
        </p:spPr>
        <p:txBody>
          <a:bodyPr wrap="none">
            <a:spAutoFit/>
          </a:bodyPr>
          <a:lstStyle/>
          <a:p>
            <a:pPr algn="ctr"/>
            <a:r>
              <a:rPr kumimoji="1" lang="en-US" altLang="zh-CN" dirty="0"/>
              <a:t>2</a:t>
            </a:r>
            <a:endParaRPr kumimoji="1" lang="zh-CN" altLang="en-US" dirty="0"/>
          </a:p>
        </p:txBody>
      </p:sp>
      <p:sp>
        <p:nvSpPr>
          <p:cNvPr id="78" name="矩形 77">
            <a:extLst>
              <a:ext uri="{FF2B5EF4-FFF2-40B4-BE49-F238E27FC236}">
                <a16:creationId xmlns:a16="http://schemas.microsoft.com/office/drawing/2014/main" id="{FDA2C401-A1BD-CB49-AC1B-12CA9420656C}"/>
              </a:ext>
            </a:extLst>
          </p:cNvPr>
          <p:cNvSpPr/>
          <p:nvPr/>
        </p:nvSpPr>
        <p:spPr>
          <a:xfrm>
            <a:off x="6823434" y="803723"/>
            <a:ext cx="319319" cy="369332"/>
          </a:xfrm>
          <a:prstGeom prst="rect">
            <a:avLst/>
          </a:prstGeom>
        </p:spPr>
        <p:txBody>
          <a:bodyPr wrap="none">
            <a:spAutoFit/>
          </a:bodyPr>
          <a:lstStyle/>
          <a:p>
            <a:pPr algn="ctr"/>
            <a:r>
              <a:rPr kumimoji="1" lang="en-US" altLang="zh-CN" dirty="0"/>
              <a:t>3</a:t>
            </a:r>
            <a:endParaRPr kumimoji="1" lang="zh-CN" altLang="en-US" dirty="0"/>
          </a:p>
        </p:txBody>
      </p:sp>
      <p:sp>
        <p:nvSpPr>
          <p:cNvPr id="79" name="矩形 78">
            <a:extLst>
              <a:ext uri="{FF2B5EF4-FFF2-40B4-BE49-F238E27FC236}">
                <a16:creationId xmlns:a16="http://schemas.microsoft.com/office/drawing/2014/main" id="{DEDF860B-1B30-A14F-8712-F93EDE0BAFE3}"/>
              </a:ext>
            </a:extLst>
          </p:cNvPr>
          <p:cNvSpPr/>
          <p:nvPr/>
        </p:nvSpPr>
        <p:spPr>
          <a:xfrm>
            <a:off x="8025912" y="803723"/>
            <a:ext cx="319319" cy="369332"/>
          </a:xfrm>
          <a:prstGeom prst="rect">
            <a:avLst/>
          </a:prstGeom>
        </p:spPr>
        <p:txBody>
          <a:bodyPr wrap="none">
            <a:spAutoFit/>
          </a:bodyPr>
          <a:lstStyle/>
          <a:p>
            <a:pPr algn="ctr"/>
            <a:r>
              <a:rPr kumimoji="1" lang="en-US" altLang="zh-CN" dirty="0"/>
              <a:t>4</a:t>
            </a:r>
            <a:endParaRPr kumimoji="1" lang="zh-CN" altLang="en-US" dirty="0"/>
          </a:p>
        </p:txBody>
      </p:sp>
      <p:sp>
        <p:nvSpPr>
          <p:cNvPr id="80" name="矩形 79">
            <a:extLst>
              <a:ext uri="{FF2B5EF4-FFF2-40B4-BE49-F238E27FC236}">
                <a16:creationId xmlns:a16="http://schemas.microsoft.com/office/drawing/2014/main" id="{6C7D3044-4910-7745-86AF-2D99621D2FBC}"/>
              </a:ext>
            </a:extLst>
          </p:cNvPr>
          <p:cNvSpPr/>
          <p:nvPr/>
        </p:nvSpPr>
        <p:spPr>
          <a:xfrm>
            <a:off x="9228391" y="803723"/>
            <a:ext cx="319318" cy="369332"/>
          </a:xfrm>
          <a:prstGeom prst="rect">
            <a:avLst/>
          </a:prstGeom>
        </p:spPr>
        <p:txBody>
          <a:bodyPr wrap="none">
            <a:spAutoFit/>
          </a:bodyPr>
          <a:lstStyle/>
          <a:p>
            <a:pPr algn="ctr"/>
            <a:r>
              <a:rPr kumimoji="1" lang="en-US" altLang="zh-CN" dirty="0"/>
              <a:t>5</a:t>
            </a:r>
            <a:endParaRPr kumimoji="1" lang="zh-CN" altLang="en-US" dirty="0"/>
          </a:p>
        </p:txBody>
      </p:sp>
      <p:sp>
        <p:nvSpPr>
          <p:cNvPr id="81" name="矩形 80">
            <a:extLst>
              <a:ext uri="{FF2B5EF4-FFF2-40B4-BE49-F238E27FC236}">
                <a16:creationId xmlns:a16="http://schemas.microsoft.com/office/drawing/2014/main" id="{BDC8D7C7-1183-3847-9854-C85B0064AEEE}"/>
              </a:ext>
            </a:extLst>
          </p:cNvPr>
          <p:cNvSpPr/>
          <p:nvPr/>
        </p:nvSpPr>
        <p:spPr>
          <a:xfrm>
            <a:off x="10430871" y="803723"/>
            <a:ext cx="319318" cy="369332"/>
          </a:xfrm>
          <a:prstGeom prst="rect">
            <a:avLst/>
          </a:prstGeom>
        </p:spPr>
        <p:txBody>
          <a:bodyPr wrap="none">
            <a:spAutoFit/>
          </a:bodyPr>
          <a:lstStyle/>
          <a:p>
            <a:pPr algn="ctr"/>
            <a:r>
              <a:rPr kumimoji="1" lang="en-US" altLang="zh-CN" dirty="0"/>
              <a:t>6</a:t>
            </a:r>
            <a:endParaRPr kumimoji="1" lang="zh-CN" altLang="en-US" dirty="0"/>
          </a:p>
        </p:txBody>
      </p:sp>
      <p:sp>
        <p:nvSpPr>
          <p:cNvPr id="36" name="矩形 35">
            <a:extLst>
              <a:ext uri="{FF2B5EF4-FFF2-40B4-BE49-F238E27FC236}">
                <a16:creationId xmlns:a16="http://schemas.microsoft.com/office/drawing/2014/main" id="{2BDBF716-E6BE-DD46-A7E2-FD99C27F29A6}"/>
              </a:ext>
            </a:extLst>
          </p:cNvPr>
          <p:cNvSpPr/>
          <p:nvPr/>
        </p:nvSpPr>
        <p:spPr>
          <a:xfrm>
            <a:off x="6743394" y="3798654"/>
            <a:ext cx="6096000" cy="499560"/>
          </a:xfrm>
          <a:prstGeom prst="rect">
            <a:avLst/>
          </a:prstGeom>
        </p:spPr>
        <p:txBody>
          <a:bodyPr>
            <a:spAutoFit/>
          </a:bodyPr>
          <a:lstStyle/>
          <a:p>
            <a:pPr>
              <a:lnSpc>
                <a:spcPct val="150000"/>
              </a:lnSpc>
            </a:pPr>
            <a:r>
              <a:rPr lang="zh-CN" altLang="en-US" sz="2000" b="1" dirty="0">
                <a:solidFill>
                  <a:schemeClr val="tx1">
                    <a:lumMod val="65000"/>
                    <a:lumOff val="35000"/>
                  </a:schemeClr>
                </a:solidFill>
                <a:cs typeface="+mn-ea"/>
              </a:rPr>
              <a:t>我 </a:t>
            </a:r>
            <a:r>
              <a:rPr lang="en-US" altLang="zh-CN" sz="2000" b="1" dirty="0">
                <a:solidFill>
                  <a:schemeClr val="tx1">
                    <a:lumMod val="65000"/>
                    <a:lumOff val="35000"/>
                  </a:schemeClr>
                </a:solidFill>
                <a:cs typeface="+mn-ea"/>
              </a:rPr>
              <a:t>/</a:t>
            </a:r>
            <a:r>
              <a:rPr lang="zh-CN" altLang="en-US" sz="2000" b="1" dirty="0">
                <a:solidFill>
                  <a:schemeClr val="tx1">
                    <a:lumMod val="65000"/>
                    <a:lumOff val="35000"/>
                  </a:schemeClr>
                </a:solidFill>
                <a:cs typeface="+mn-ea"/>
              </a:rPr>
              <a:t> 来到 </a:t>
            </a:r>
            <a:r>
              <a:rPr lang="en-US" altLang="zh-CN" sz="2000" b="1" dirty="0">
                <a:solidFill>
                  <a:schemeClr val="tx1">
                    <a:lumMod val="65000"/>
                    <a:lumOff val="35000"/>
                  </a:schemeClr>
                </a:solidFill>
                <a:cs typeface="+mn-ea"/>
              </a:rPr>
              <a:t>/</a:t>
            </a:r>
            <a:r>
              <a:rPr lang="zh-CN" altLang="en-US" sz="2000" b="1" dirty="0">
                <a:solidFill>
                  <a:schemeClr val="tx1">
                    <a:lumMod val="65000"/>
                    <a:lumOff val="35000"/>
                  </a:schemeClr>
                </a:solidFill>
                <a:cs typeface="+mn-ea"/>
              </a:rPr>
              <a:t> 北京大学</a:t>
            </a:r>
          </a:p>
        </p:txBody>
      </p:sp>
      <p:sp>
        <p:nvSpPr>
          <p:cNvPr id="39" name="矩形 38">
            <a:extLst>
              <a:ext uri="{FF2B5EF4-FFF2-40B4-BE49-F238E27FC236}">
                <a16:creationId xmlns:a16="http://schemas.microsoft.com/office/drawing/2014/main" id="{FE421940-207C-A948-A0D9-D89A92C5735C}"/>
              </a:ext>
            </a:extLst>
          </p:cNvPr>
          <p:cNvSpPr/>
          <p:nvPr/>
        </p:nvSpPr>
        <p:spPr>
          <a:xfrm>
            <a:off x="3076123" y="2332248"/>
            <a:ext cx="7896677" cy="4192879"/>
          </a:xfrm>
          <a:prstGeom prst="rect">
            <a:avLst/>
          </a:prstGeom>
        </p:spPr>
        <p:txBody>
          <a:bodyPr wrap="square">
            <a:spAutoFit/>
          </a:bodyPr>
          <a:lstStyle/>
          <a:p>
            <a:pPr>
              <a:lnSpc>
                <a:spcPct val="150000"/>
              </a:lnSpc>
            </a:pPr>
            <a:r>
              <a:rPr lang="zh-CN" altLang="en-US" sz="2000" b="1" dirty="0">
                <a:solidFill>
                  <a:schemeClr val="tx1">
                    <a:lumMod val="65000"/>
                    <a:lumOff val="35000"/>
                  </a:schemeClr>
                </a:solidFill>
                <a:cs typeface="+mn-ea"/>
              </a:rPr>
              <a:t>我：</a:t>
            </a:r>
            <a:r>
              <a:rPr lang="en-US" altLang="zh-CN" sz="2000" b="1" dirty="0">
                <a:solidFill>
                  <a:schemeClr val="tx1">
                    <a:lumMod val="65000"/>
                    <a:lumOff val="35000"/>
                  </a:schemeClr>
                </a:solidFill>
                <a:cs typeface="+mn-ea"/>
              </a:rPr>
              <a:t>328841</a:t>
            </a:r>
          </a:p>
          <a:p>
            <a:pPr>
              <a:lnSpc>
                <a:spcPct val="150000"/>
              </a:lnSpc>
            </a:pPr>
            <a:r>
              <a:rPr lang="zh-CN" altLang="en-US" sz="2000" b="1" dirty="0">
                <a:solidFill>
                  <a:schemeClr val="tx1">
                    <a:lumMod val="65000"/>
                    <a:lumOff val="35000"/>
                  </a:schemeClr>
                </a:solidFill>
                <a:cs typeface="+mn-ea"/>
              </a:rPr>
              <a:t>来： </a:t>
            </a:r>
            <a:r>
              <a:rPr lang="en-US" altLang="zh-CN" sz="2000" b="1" dirty="0">
                <a:solidFill>
                  <a:schemeClr val="tx1">
                    <a:lumMod val="65000"/>
                    <a:lumOff val="35000"/>
                  </a:schemeClr>
                </a:solidFill>
                <a:cs typeface="+mn-ea"/>
              </a:rPr>
              <a:t>161501</a:t>
            </a:r>
          </a:p>
          <a:p>
            <a:pPr>
              <a:lnSpc>
                <a:spcPct val="150000"/>
              </a:lnSpc>
            </a:pPr>
            <a:r>
              <a:rPr lang="zh-CN" altLang="en-US" sz="2000" b="1" dirty="0">
                <a:solidFill>
                  <a:schemeClr val="tx1">
                    <a:lumMod val="65000"/>
                    <a:lumOff val="35000"/>
                  </a:schemeClr>
                </a:solidFill>
                <a:cs typeface="+mn-ea"/>
              </a:rPr>
              <a:t>到： </a:t>
            </a:r>
            <a:r>
              <a:rPr lang="en-US" altLang="zh-CN" sz="2000" b="1" dirty="0">
                <a:solidFill>
                  <a:schemeClr val="tx1">
                    <a:lumMod val="65000"/>
                    <a:lumOff val="35000"/>
                  </a:schemeClr>
                </a:solidFill>
                <a:cs typeface="+mn-ea"/>
              </a:rPr>
              <a:t>205341</a:t>
            </a:r>
          </a:p>
          <a:p>
            <a:pPr>
              <a:lnSpc>
                <a:spcPct val="150000"/>
              </a:lnSpc>
            </a:pPr>
            <a:r>
              <a:rPr lang="zh-CN" altLang="en-US" sz="2000" b="1" dirty="0">
                <a:solidFill>
                  <a:schemeClr val="tx1">
                    <a:lumMod val="65000"/>
                    <a:lumOff val="35000"/>
                  </a:schemeClr>
                </a:solidFill>
                <a:cs typeface="+mn-ea"/>
              </a:rPr>
              <a:t>来到： </a:t>
            </a:r>
            <a:r>
              <a:rPr lang="en-US" altLang="zh-CN" sz="2000" b="1" dirty="0">
                <a:solidFill>
                  <a:schemeClr val="tx1">
                    <a:lumMod val="65000"/>
                    <a:lumOff val="35000"/>
                  </a:schemeClr>
                </a:solidFill>
                <a:cs typeface="+mn-ea"/>
              </a:rPr>
              <a:t>8779</a:t>
            </a:r>
          </a:p>
          <a:p>
            <a:pPr>
              <a:lnSpc>
                <a:spcPct val="150000"/>
              </a:lnSpc>
            </a:pPr>
            <a:r>
              <a:rPr lang="zh-CN" altLang="en-US" sz="2000" b="1" dirty="0">
                <a:solidFill>
                  <a:schemeClr val="tx1">
                    <a:lumMod val="65000"/>
                    <a:lumOff val="35000"/>
                  </a:schemeClr>
                </a:solidFill>
                <a:cs typeface="+mn-ea"/>
              </a:rPr>
              <a:t>北京：</a:t>
            </a:r>
            <a:r>
              <a:rPr lang="en-US" altLang="zh-CN" sz="2000" b="1" dirty="0">
                <a:solidFill>
                  <a:schemeClr val="tx1">
                    <a:lumMod val="65000"/>
                    <a:lumOff val="35000"/>
                  </a:schemeClr>
                </a:solidFill>
                <a:cs typeface="+mn-ea"/>
              </a:rPr>
              <a:t>34488</a:t>
            </a:r>
          </a:p>
          <a:p>
            <a:pPr>
              <a:lnSpc>
                <a:spcPct val="150000"/>
              </a:lnSpc>
            </a:pPr>
            <a:r>
              <a:rPr lang="zh-CN" altLang="en-US" sz="2000" b="1" dirty="0">
                <a:solidFill>
                  <a:schemeClr val="tx1">
                    <a:lumMod val="65000"/>
                    <a:lumOff val="35000"/>
                  </a:schemeClr>
                </a:solidFill>
                <a:cs typeface="+mn-ea"/>
              </a:rPr>
              <a:t>大学：</a:t>
            </a:r>
            <a:r>
              <a:rPr lang="en-US" altLang="zh-CN" sz="2000" b="1" dirty="0">
                <a:solidFill>
                  <a:schemeClr val="tx1">
                    <a:lumMod val="65000"/>
                    <a:lumOff val="35000"/>
                  </a:schemeClr>
                </a:solidFill>
                <a:cs typeface="+mn-ea"/>
              </a:rPr>
              <a:t>20025</a:t>
            </a:r>
          </a:p>
          <a:p>
            <a:pPr>
              <a:lnSpc>
                <a:spcPct val="150000"/>
              </a:lnSpc>
            </a:pPr>
            <a:r>
              <a:rPr lang="zh-CN" altLang="en-US" sz="2000" b="1" dirty="0">
                <a:solidFill>
                  <a:schemeClr val="tx1">
                    <a:lumMod val="65000"/>
                    <a:lumOff val="35000"/>
                  </a:schemeClr>
                </a:solidFill>
                <a:cs typeface="+mn-ea"/>
              </a:rPr>
              <a:t>北京大学：</a:t>
            </a:r>
            <a:r>
              <a:rPr lang="en-US" altLang="zh-CN" sz="2000" b="1" dirty="0">
                <a:solidFill>
                  <a:schemeClr val="tx1">
                    <a:lumMod val="65000"/>
                    <a:lumOff val="35000"/>
                  </a:schemeClr>
                </a:solidFill>
                <a:cs typeface="+mn-ea"/>
              </a:rPr>
              <a:t>2053</a:t>
            </a:r>
          </a:p>
          <a:p>
            <a:pPr>
              <a:lnSpc>
                <a:spcPct val="150000"/>
              </a:lnSpc>
            </a:pPr>
            <a:r>
              <a:rPr lang="en-US" altLang="zh-CN" sz="2000" b="1" dirty="0">
                <a:solidFill>
                  <a:schemeClr val="tx1">
                    <a:lumMod val="65000"/>
                    <a:lumOff val="35000"/>
                  </a:schemeClr>
                </a:solidFill>
                <a:cs typeface="+mn-ea"/>
              </a:rPr>
              <a:t>……</a:t>
            </a:r>
            <a:endParaRPr kumimoji="1" lang="en-US" altLang="zh-CN" sz="2000" b="1" dirty="0">
              <a:solidFill>
                <a:schemeClr val="tx1">
                  <a:lumMod val="65000"/>
                  <a:lumOff val="35000"/>
                </a:schemeClr>
              </a:solidFill>
              <a:cs typeface="+mn-ea"/>
            </a:endParaRPr>
          </a:p>
          <a:p>
            <a:pPr>
              <a:lnSpc>
                <a:spcPct val="150000"/>
              </a:lnSpc>
            </a:pPr>
            <a:r>
              <a:rPr kumimoji="1" lang="en-US" altLang="zh-CN" sz="2000" b="1" dirty="0">
                <a:solidFill>
                  <a:schemeClr val="tx1">
                    <a:lumMod val="65000"/>
                    <a:lumOff val="35000"/>
                  </a:schemeClr>
                </a:solidFill>
                <a:cs typeface="+mn-ea"/>
              </a:rPr>
              <a:t>total:</a:t>
            </a:r>
            <a:r>
              <a:rPr kumimoji="1" lang="zh-CN" altLang="en-US" sz="2000" b="1" dirty="0">
                <a:solidFill>
                  <a:schemeClr val="tx1">
                    <a:lumMod val="65000"/>
                    <a:lumOff val="35000"/>
                  </a:schemeClr>
                </a:solidFill>
                <a:cs typeface="+mn-ea"/>
              </a:rPr>
              <a:t> </a:t>
            </a:r>
            <a:r>
              <a:rPr kumimoji="1" lang="en-US" altLang="zh-CN" sz="2000" b="1" dirty="0">
                <a:solidFill>
                  <a:schemeClr val="tx1">
                    <a:lumMod val="65000"/>
                    <a:lumOff val="35000"/>
                  </a:schemeClr>
                </a:solidFill>
                <a:cs typeface="+mn-ea"/>
              </a:rPr>
              <a:t>60101967</a:t>
            </a:r>
            <a:endParaRPr lang="en-US" altLang="zh-CN" sz="2000" b="1" dirty="0">
              <a:solidFill>
                <a:schemeClr val="tx1">
                  <a:lumMod val="65000"/>
                  <a:lumOff val="35000"/>
                </a:schemeClr>
              </a:solidFill>
              <a:cs typeface="+mn-ea"/>
            </a:endParaRPr>
          </a:p>
        </p:txBody>
      </p:sp>
    </p:spTree>
    <p:extLst>
      <p:ext uri="{BB962C8B-B14F-4D97-AF65-F5344CB8AC3E}">
        <p14:creationId xmlns:p14="http://schemas.microsoft.com/office/powerpoint/2010/main" val="32329354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3"/>
          <p:cNvSpPr>
            <a:spLocks noGrp="1"/>
          </p:cNvSpPr>
          <p:nvPr>
            <p:ph type="sldNum" sz="quarter" idx="12"/>
          </p:nvPr>
        </p:nvSpPr>
        <p:spPr/>
        <p:txBody>
          <a:bodyPr/>
          <a:lstStyle/>
          <a:p>
            <a:pPr lvl="0"/>
            <a:fld id="{FCEE2C88-6C8F-484D-AF69-578F576B1F44}" type="slidenum">
              <a:rPr lang="en-US" noProof="0" smtClean="0">
                <a:latin typeface="+mn-lt"/>
                <a:cs typeface="+mn-ea"/>
                <a:sym typeface="+mn-lt"/>
              </a:rPr>
              <a:pPr lvl="0"/>
              <a:t>22</a:t>
            </a:fld>
            <a:endParaRPr lang="en-US" noProof="0" dirty="0">
              <a:latin typeface="+mn-lt"/>
              <a:cs typeface="+mn-ea"/>
              <a:sym typeface="+mn-lt"/>
            </a:endParaRPr>
          </a:p>
        </p:txBody>
      </p:sp>
      <p:sp>
        <p:nvSpPr>
          <p:cNvPr id="16" name="圆角矩形 15">
            <a:extLst>
              <a:ext uri="{FF2B5EF4-FFF2-40B4-BE49-F238E27FC236}">
                <a16:creationId xmlns:a16="http://schemas.microsoft.com/office/drawing/2014/main" id="{6FD7C318-9E7F-FA4D-B64F-5B3237238B0F}"/>
              </a:ext>
            </a:extLst>
          </p:cNvPr>
          <p:cNvSpPr/>
          <p:nvPr/>
        </p:nvSpPr>
        <p:spPr>
          <a:xfrm>
            <a:off x="2911706" y="1135705"/>
            <a:ext cx="7100973" cy="4213535"/>
          </a:xfrm>
          <a:prstGeom prst="roundRect">
            <a:avLst>
              <a:gd name="adj" fmla="val 3373"/>
            </a:avLst>
          </a:prstGeom>
          <a:no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kumimoji="1" lang="en-US" altLang="zh-CN" sz="1600" dirty="0">
                <a:solidFill>
                  <a:schemeClr val="tx1"/>
                </a:solidFill>
              </a:rPr>
              <a:t>import </a:t>
            </a:r>
            <a:r>
              <a:rPr kumimoji="1" lang="en-US" altLang="zh-CN" sz="1600" dirty="0" err="1">
                <a:solidFill>
                  <a:schemeClr val="tx1"/>
                </a:solidFill>
              </a:rPr>
              <a:t>jieba</a:t>
            </a:r>
            <a:br>
              <a:rPr kumimoji="1" lang="en-US" altLang="zh-CN" sz="1600" dirty="0">
                <a:solidFill>
                  <a:schemeClr val="tx1"/>
                </a:solidFill>
              </a:rPr>
            </a:br>
            <a:br>
              <a:rPr kumimoji="1" lang="en-US" altLang="zh-CN" sz="1600" dirty="0">
                <a:solidFill>
                  <a:schemeClr val="tx1"/>
                </a:solidFill>
              </a:rPr>
            </a:br>
            <a:r>
              <a:rPr kumimoji="1" lang="en-US" altLang="zh-CN" sz="1600" dirty="0">
                <a:solidFill>
                  <a:schemeClr val="tx1"/>
                </a:solidFill>
              </a:rPr>
              <a:t>def main():</a:t>
            </a:r>
            <a:br>
              <a:rPr kumimoji="1" lang="en-US" altLang="zh-CN" sz="1600" dirty="0">
                <a:solidFill>
                  <a:schemeClr val="tx1"/>
                </a:solidFill>
              </a:rPr>
            </a:br>
            <a:br>
              <a:rPr kumimoji="1" lang="en-US" altLang="zh-CN" sz="1600" dirty="0">
                <a:solidFill>
                  <a:schemeClr val="tx1"/>
                </a:solidFill>
              </a:rPr>
            </a:br>
            <a:r>
              <a:rPr kumimoji="1" lang="en-US" altLang="zh-CN" sz="1600" dirty="0">
                <a:solidFill>
                  <a:schemeClr val="tx1"/>
                </a:solidFill>
              </a:rPr>
              <a:t>    </a:t>
            </a:r>
            <a:r>
              <a:rPr kumimoji="1" lang="en-US" altLang="zh-CN" sz="1600" dirty="0" err="1">
                <a:solidFill>
                  <a:schemeClr val="tx1"/>
                </a:solidFill>
              </a:rPr>
              <a:t>seg_list</a:t>
            </a:r>
            <a:r>
              <a:rPr kumimoji="1" lang="en-US" altLang="zh-CN" sz="1600" dirty="0">
                <a:solidFill>
                  <a:schemeClr val="tx1"/>
                </a:solidFill>
              </a:rPr>
              <a:t> = </a:t>
            </a:r>
            <a:r>
              <a:rPr kumimoji="1" lang="en-US" altLang="zh-CN" sz="1600" dirty="0" err="1">
                <a:solidFill>
                  <a:schemeClr val="tx1"/>
                </a:solidFill>
              </a:rPr>
              <a:t>jieba.cut</a:t>
            </a:r>
            <a:r>
              <a:rPr kumimoji="1" lang="en-US" altLang="zh-CN" sz="1600" dirty="0">
                <a:solidFill>
                  <a:schemeClr val="tx1"/>
                </a:solidFill>
              </a:rPr>
              <a:t>("</a:t>
            </a:r>
            <a:r>
              <a:rPr kumimoji="1" lang="zh-CN" altLang="en-US" sz="1600" dirty="0">
                <a:solidFill>
                  <a:schemeClr val="tx1"/>
                </a:solidFill>
              </a:rPr>
              <a:t>我来到北京大学</a:t>
            </a:r>
            <a:r>
              <a:rPr kumimoji="1" lang="en-US" altLang="zh-CN" sz="1600" dirty="0">
                <a:solidFill>
                  <a:schemeClr val="tx1"/>
                </a:solidFill>
              </a:rPr>
              <a:t>", </a:t>
            </a:r>
            <a:r>
              <a:rPr kumimoji="1" lang="en-US" altLang="zh-CN" sz="1600" dirty="0" err="1">
                <a:solidFill>
                  <a:schemeClr val="tx1"/>
                </a:solidFill>
              </a:rPr>
              <a:t>cut_all</a:t>
            </a:r>
            <a:r>
              <a:rPr kumimoji="1" lang="en-US" altLang="zh-CN" sz="1600" dirty="0">
                <a:solidFill>
                  <a:schemeClr val="tx1"/>
                </a:solidFill>
              </a:rPr>
              <a:t>=False, HMM=False)</a:t>
            </a:r>
            <a:br>
              <a:rPr kumimoji="1" lang="en-US" altLang="zh-CN" sz="1600" dirty="0">
                <a:solidFill>
                  <a:schemeClr val="tx1"/>
                </a:solidFill>
              </a:rPr>
            </a:br>
            <a:r>
              <a:rPr kumimoji="1" lang="en-US" altLang="zh-CN" sz="1600" dirty="0">
                <a:solidFill>
                  <a:schemeClr val="tx1"/>
                </a:solidFill>
              </a:rPr>
              <a:t>    print("/ ".join(</a:t>
            </a:r>
            <a:r>
              <a:rPr kumimoji="1" lang="en-US" altLang="zh-CN" sz="1600" dirty="0" err="1">
                <a:solidFill>
                  <a:schemeClr val="tx1"/>
                </a:solidFill>
              </a:rPr>
              <a:t>seg_list</a:t>
            </a:r>
            <a:r>
              <a:rPr kumimoji="1" lang="en-US" altLang="zh-CN" sz="1600" dirty="0">
                <a:solidFill>
                  <a:schemeClr val="tx1"/>
                </a:solidFill>
              </a:rPr>
              <a:t>))  # </a:t>
            </a:r>
            <a:r>
              <a:rPr kumimoji="1" lang="zh-CN" altLang="en-US" sz="1600" dirty="0">
                <a:solidFill>
                  <a:schemeClr val="tx1"/>
                </a:solidFill>
              </a:rPr>
              <a:t>精确模式</a:t>
            </a:r>
            <a:br>
              <a:rPr kumimoji="1" lang="zh-CN" altLang="en-US" sz="1600" dirty="0">
                <a:solidFill>
                  <a:schemeClr val="tx1"/>
                </a:solidFill>
              </a:rPr>
            </a:br>
            <a:br>
              <a:rPr kumimoji="1" lang="en-US" altLang="zh-CN" sz="1600" dirty="0">
                <a:solidFill>
                  <a:schemeClr val="tx1"/>
                </a:solidFill>
              </a:rPr>
            </a:br>
            <a:r>
              <a:rPr kumimoji="1" lang="en-US" altLang="zh-CN" sz="1600" dirty="0">
                <a:solidFill>
                  <a:schemeClr val="tx1"/>
                </a:solidFill>
              </a:rPr>
              <a:t>if __name__ == '__main__':</a:t>
            </a:r>
            <a:br>
              <a:rPr kumimoji="1" lang="en-US" altLang="zh-CN" sz="1600" dirty="0">
                <a:solidFill>
                  <a:schemeClr val="tx1"/>
                </a:solidFill>
              </a:rPr>
            </a:br>
            <a:r>
              <a:rPr kumimoji="1" lang="en-US" altLang="zh-CN" sz="1600" dirty="0">
                <a:solidFill>
                  <a:schemeClr val="tx1"/>
                </a:solidFill>
              </a:rPr>
              <a:t>    main()</a:t>
            </a:r>
          </a:p>
          <a:p>
            <a:endParaRPr kumimoji="1" lang="en-US" altLang="zh-CN" sz="1600" dirty="0">
              <a:solidFill>
                <a:schemeClr val="tx1"/>
              </a:solidFill>
            </a:endParaRPr>
          </a:p>
          <a:p>
            <a:endParaRPr kumimoji="1" lang="en-US" altLang="zh-CN" sz="1600" dirty="0">
              <a:solidFill>
                <a:schemeClr val="tx1"/>
              </a:solidFill>
            </a:endParaRPr>
          </a:p>
          <a:p>
            <a:endParaRPr kumimoji="1" lang="en-US" altLang="zh-CN" sz="1600" dirty="0">
              <a:solidFill>
                <a:schemeClr val="tx1"/>
              </a:solidFill>
            </a:endParaRPr>
          </a:p>
          <a:p>
            <a:endParaRPr kumimoji="1" lang="en-US" altLang="zh-CN" sz="1600" dirty="0">
              <a:solidFill>
                <a:schemeClr val="tx1"/>
              </a:solidFill>
            </a:endParaRPr>
          </a:p>
          <a:p>
            <a:r>
              <a:rPr kumimoji="1" lang="en-US" altLang="zh-CN" sz="1600" dirty="0">
                <a:solidFill>
                  <a:schemeClr val="tx1"/>
                </a:solidFill>
              </a:rPr>
              <a:t>#</a:t>
            </a:r>
            <a:r>
              <a:rPr kumimoji="1" lang="zh-CN" altLang="en-US" sz="1600" dirty="0">
                <a:solidFill>
                  <a:schemeClr val="tx1"/>
                </a:solidFill>
              </a:rPr>
              <a:t>输出结果：</a:t>
            </a:r>
          </a:p>
          <a:p>
            <a:r>
              <a:rPr kumimoji="1" lang="zh-CN" altLang="en-US" sz="1600" dirty="0">
                <a:solidFill>
                  <a:schemeClr val="tx1"/>
                </a:solidFill>
              </a:rPr>
              <a:t>我</a:t>
            </a:r>
            <a:r>
              <a:rPr kumimoji="1" lang="en-US" altLang="zh-CN" sz="1600" dirty="0">
                <a:solidFill>
                  <a:schemeClr val="tx1"/>
                </a:solidFill>
              </a:rPr>
              <a:t>/ </a:t>
            </a:r>
            <a:r>
              <a:rPr kumimoji="1" lang="zh-CN" altLang="en-US" sz="1600" dirty="0">
                <a:solidFill>
                  <a:schemeClr val="tx1"/>
                </a:solidFill>
              </a:rPr>
              <a:t>来到</a:t>
            </a:r>
            <a:r>
              <a:rPr kumimoji="1" lang="en-US" altLang="zh-CN" sz="1600" dirty="0">
                <a:solidFill>
                  <a:schemeClr val="tx1"/>
                </a:solidFill>
              </a:rPr>
              <a:t>/ </a:t>
            </a:r>
            <a:r>
              <a:rPr kumimoji="1" lang="zh-CN" altLang="en-US" sz="1600" dirty="0">
                <a:solidFill>
                  <a:schemeClr val="tx1"/>
                </a:solidFill>
              </a:rPr>
              <a:t>北京大学</a:t>
            </a:r>
            <a:endParaRPr kumimoji="1" lang="en-US" altLang="zh-CN" sz="1600" dirty="0">
              <a:solidFill>
                <a:schemeClr val="tx1"/>
              </a:solidFill>
            </a:endParaRPr>
          </a:p>
        </p:txBody>
      </p:sp>
      <p:sp>
        <p:nvSpPr>
          <p:cNvPr id="5" name="文本占位符 20">
            <a:extLst>
              <a:ext uri="{FF2B5EF4-FFF2-40B4-BE49-F238E27FC236}">
                <a16:creationId xmlns:a16="http://schemas.microsoft.com/office/drawing/2014/main" id="{39071B77-63DC-194F-AA9E-A2C5E19C7791}"/>
              </a:ext>
            </a:extLst>
          </p:cNvPr>
          <p:cNvSpPr>
            <a:spLocks noGrp="1"/>
          </p:cNvSpPr>
          <p:nvPr>
            <p:ph type="body" sz="quarter" idx="13"/>
          </p:nvPr>
        </p:nvSpPr>
        <p:spPr>
          <a:xfrm>
            <a:off x="252193" y="463101"/>
            <a:ext cx="3817473" cy="416822"/>
          </a:xfrm>
        </p:spPr>
        <p:txBody>
          <a:bodyPr/>
          <a:lstStyle/>
          <a:p>
            <a:pPr lvl="0" algn="just">
              <a:defRPr/>
            </a:pPr>
            <a:r>
              <a:rPr kumimoji="1" lang="zh-CN" altLang="en-US" dirty="0">
                <a:cs typeface="+mn-ea"/>
                <a:sym typeface="+mn-lt"/>
              </a:rPr>
              <a:t>中文分词</a:t>
            </a:r>
          </a:p>
        </p:txBody>
      </p:sp>
    </p:spTree>
    <p:extLst>
      <p:ext uri="{BB962C8B-B14F-4D97-AF65-F5344CB8AC3E}">
        <p14:creationId xmlns:p14="http://schemas.microsoft.com/office/powerpoint/2010/main" val="11344813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
          <p:cNvSpPr txBox="1"/>
          <p:nvPr/>
        </p:nvSpPr>
        <p:spPr>
          <a:xfrm>
            <a:off x="4585333" y="3424634"/>
            <a:ext cx="4689296" cy="46166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defRPr/>
            </a:pPr>
            <a:r>
              <a:rPr kumimoji="1" lang="zh-CN" altLang="en-US" sz="2400" dirty="0">
                <a:solidFill>
                  <a:schemeClr val="tx1">
                    <a:lumMod val="50000"/>
                    <a:lumOff val="50000"/>
                  </a:schemeClr>
                </a:solidFill>
                <a:cs typeface="+mn-ea"/>
                <a:sym typeface="+mn-lt"/>
              </a:rPr>
              <a:t>带权重的中文文本表示</a:t>
            </a:r>
          </a:p>
        </p:txBody>
      </p:sp>
      <p:sp>
        <p:nvSpPr>
          <p:cNvPr id="3" name="文本框 8"/>
          <p:cNvSpPr txBox="1"/>
          <p:nvPr/>
        </p:nvSpPr>
        <p:spPr>
          <a:xfrm>
            <a:off x="4585333" y="2655193"/>
            <a:ext cx="4689296" cy="769441"/>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just">
              <a:defRPr/>
            </a:pPr>
            <a:r>
              <a:rPr kumimoji="1" lang="zh-CN" altLang="en-US" sz="4400" dirty="0">
                <a:solidFill>
                  <a:schemeClr val="tx1">
                    <a:lumMod val="75000"/>
                    <a:lumOff val="25000"/>
                  </a:schemeClr>
                </a:solidFill>
                <a:cs typeface="+mn-ea"/>
                <a:sym typeface="+mn-lt"/>
              </a:rPr>
              <a:t>中文</a:t>
            </a:r>
            <a:r>
              <a:rPr kumimoji="1" lang="en-US" altLang="zh-CN" sz="4400" dirty="0" err="1">
                <a:solidFill>
                  <a:schemeClr val="tx1">
                    <a:lumMod val="75000"/>
                    <a:lumOff val="25000"/>
                  </a:schemeClr>
                </a:solidFill>
                <a:cs typeface="+mn-ea"/>
                <a:sym typeface="+mn-lt"/>
              </a:rPr>
              <a:t>tf-idf</a:t>
            </a:r>
            <a:endParaRPr kumimoji="1" lang="zh-CN" altLang="en-US" sz="4400" dirty="0">
              <a:solidFill>
                <a:schemeClr val="tx1">
                  <a:lumMod val="75000"/>
                  <a:lumOff val="25000"/>
                </a:schemeClr>
              </a:solidFill>
              <a:cs typeface="+mn-ea"/>
              <a:sym typeface="+mn-lt"/>
            </a:endParaRPr>
          </a:p>
        </p:txBody>
      </p:sp>
      <p:cxnSp>
        <p:nvCxnSpPr>
          <p:cNvPr id="4" name="直接连接符 3"/>
          <p:cNvCxnSpPr/>
          <p:nvPr/>
        </p:nvCxnSpPr>
        <p:spPr>
          <a:xfrm>
            <a:off x="4416441" y="2757714"/>
            <a:ext cx="0" cy="1128585"/>
          </a:xfrm>
          <a:prstGeom prst="line">
            <a:avLst/>
          </a:prstGeom>
          <a:ln w="381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2699658" y="2485638"/>
            <a:ext cx="1547892" cy="1573583"/>
            <a:chOff x="2498710" y="2311467"/>
            <a:chExt cx="1748840" cy="1777866"/>
          </a:xfrm>
        </p:grpSpPr>
        <p:sp>
          <p:nvSpPr>
            <p:cNvPr id="6" name="椭圆 5"/>
            <p:cNvSpPr/>
            <p:nvPr/>
          </p:nvSpPr>
          <p:spPr>
            <a:xfrm>
              <a:off x="2644792" y="2457549"/>
              <a:ext cx="1456676" cy="14566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8000" dirty="0"/>
                <a:t>2</a:t>
              </a:r>
              <a:endParaRPr lang="zh-CN" altLang="en-US" sz="8000" dirty="0"/>
            </a:p>
          </p:txBody>
        </p:sp>
        <p:sp>
          <p:nvSpPr>
            <p:cNvPr id="7" name="椭圆 6"/>
            <p:cNvSpPr/>
            <p:nvPr/>
          </p:nvSpPr>
          <p:spPr>
            <a:xfrm>
              <a:off x="2498710" y="2311467"/>
              <a:ext cx="1748840" cy="1748840"/>
            </a:xfrm>
            <a:prstGeom prst="ellipse">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8000" dirty="0"/>
            </a:p>
          </p:txBody>
        </p:sp>
        <p:sp>
          <p:nvSpPr>
            <p:cNvPr id="8" name="椭圆 7"/>
            <p:cNvSpPr/>
            <p:nvPr/>
          </p:nvSpPr>
          <p:spPr>
            <a:xfrm>
              <a:off x="3758995" y="3683265"/>
              <a:ext cx="406068" cy="4060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9" name="椭圆 8"/>
            <p:cNvSpPr/>
            <p:nvPr/>
          </p:nvSpPr>
          <p:spPr>
            <a:xfrm>
              <a:off x="2644791" y="2350267"/>
              <a:ext cx="255468" cy="2554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spTree>
    <p:extLst>
      <p:ext uri="{BB962C8B-B14F-4D97-AF65-F5344CB8AC3E}">
        <p14:creationId xmlns:p14="http://schemas.microsoft.com/office/powerpoint/2010/main" val="10552111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中文</a:t>
            </a:r>
            <a:r>
              <a:rPr kumimoji="1" lang="en-US" altLang="zh-CN" dirty="0" err="1">
                <a:cs typeface="+mn-ea"/>
                <a:sym typeface="+mn-lt"/>
              </a:rPr>
              <a:t>tf-idf</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24</a:t>
            </a:fld>
            <a:endParaRPr lang="en-US" dirty="0">
              <a:latin typeface="+mn-lt"/>
              <a:cs typeface="+mn-ea"/>
              <a:sym typeface="+mn-lt"/>
            </a:endParaRPr>
          </a:p>
        </p:txBody>
      </p:sp>
      <p:sp>
        <p:nvSpPr>
          <p:cNvPr id="9" name="Rectangle 48">
            <a:extLst>
              <a:ext uri="{FF2B5EF4-FFF2-40B4-BE49-F238E27FC236}">
                <a16:creationId xmlns:a16="http://schemas.microsoft.com/office/drawing/2014/main" id="{62D0247E-D760-E241-A3E7-5C602C0E9925}"/>
              </a:ext>
            </a:extLst>
          </p:cNvPr>
          <p:cNvSpPr/>
          <p:nvPr/>
        </p:nvSpPr>
        <p:spPr>
          <a:xfrm>
            <a:off x="3080523" y="2255890"/>
            <a:ext cx="8391041" cy="2346220"/>
          </a:xfrm>
          <a:prstGeom prst="rect">
            <a:avLst/>
          </a:prstGeom>
        </p:spPr>
        <p:txBody>
          <a:bodyPr wrap="square">
            <a:spAutoFit/>
          </a:bodyPr>
          <a:lstStyle/>
          <a:p>
            <a:pPr>
              <a:lnSpc>
                <a:spcPct val="150000"/>
              </a:lnSpc>
            </a:pPr>
            <a:r>
              <a:rPr lang="zh-CN" altLang="en-US" sz="2000" b="1" dirty="0">
                <a:solidFill>
                  <a:schemeClr val="accent1"/>
                </a:solidFill>
                <a:cs typeface="+mn-ea"/>
                <a:sym typeface="+mn-lt"/>
              </a:rPr>
              <a:t>中文 </a:t>
            </a:r>
            <a:r>
              <a:rPr lang="en-US" altLang="zh-CN" sz="2000" b="1" dirty="0" err="1">
                <a:solidFill>
                  <a:schemeClr val="accent1"/>
                </a:solidFill>
                <a:cs typeface="+mn-ea"/>
                <a:sym typeface="+mn-lt"/>
              </a:rPr>
              <a:t>tf-idf</a:t>
            </a:r>
            <a:endParaRPr lang="en-US" altLang="zh-CN" sz="2000" b="1" dirty="0">
              <a:solidFill>
                <a:schemeClr val="accent1"/>
              </a:solidFill>
              <a:cs typeface="+mn-ea"/>
              <a:sym typeface="+mn-lt"/>
            </a:endParaRPr>
          </a:p>
          <a:p>
            <a:pPr>
              <a:lnSpc>
                <a:spcPct val="150000"/>
              </a:lnSpc>
            </a:pPr>
            <a:endParaRPr lang="en-US" altLang="zh-CN" sz="2000" b="1" dirty="0">
              <a:solidFill>
                <a:schemeClr val="accent1"/>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利用</a:t>
            </a:r>
            <a:r>
              <a:rPr lang="en-US" altLang="zh-CN" sz="2000" b="1" dirty="0" err="1">
                <a:solidFill>
                  <a:schemeClr val="tx1">
                    <a:lumMod val="65000"/>
                    <a:lumOff val="35000"/>
                  </a:schemeClr>
                </a:solidFill>
                <a:cs typeface="+mn-ea"/>
                <a:sym typeface="+mn-lt"/>
              </a:rPr>
              <a:t>jieba</a:t>
            </a:r>
            <a:r>
              <a:rPr lang="zh-CN" altLang="en-US" sz="2000" b="1" dirty="0">
                <a:solidFill>
                  <a:schemeClr val="tx1">
                    <a:lumMod val="65000"/>
                    <a:lumOff val="35000"/>
                  </a:schemeClr>
                </a:solidFill>
                <a:cs typeface="+mn-ea"/>
                <a:sym typeface="+mn-lt"/>
              </a:rPr>
              <a:t>的</a:t>
            </a:r>
            <a:r>
              <a:rPr lang="en-US" altLang="zh-CN" sz="2000" b="1" dirty="0" err="1">
                <a:solidFill>
                  <a:schemeClr val="tx1">
                    <a:lumMod val="65000"/>
                    <a:lumOff val="35000"/>
                  </a:schemeClr>
                </a:solidFill>
                <a:cs typeface="+mn-ea"/>
                <a:sym typeface="+mn-lt"/>
              </a:rPr>
              <a:t>tf-idf</a:t>
            </a:r>
            <a:r>
              <a:rPr lang="zh-CN" altLang="en-US" sz="2000" b="1" dirty="0">
                <a:solidFill>
                  <a:schemeClr val="tx1">
                    <a:lumMod val="65000"/>
                    <a:lumOff val="35000"/>
                  </a:schemeClr>
                </a:solidFill>
                <a:cs typeface="+mn-ea"/>
                <a:sym typeface="+mn-lt"/>
              </a:rPr>
              <a:t>语料库，提取文本关键信息</a:t>
            </a:r>
            <a:endParaRPr lang="en-US" altLang="zh-CN" sz="2000" b="1" dirty="0">
              <a:solidFill>
                <a:schemeClr val="tx1">
                  <a:lumMod val="65000"/>
                  <a:lumOff val="35000"/>
                </a:schemeClr>
              </a:solidFill>
              <a:cs typeface="+mn-ea"/>
              <a:sym typeface="+mn-lt"/>
            </a:endParaRPr>
          </a:p>
          <a:p>
            <a:pPr>
              <a:lnSpc>
                <a:spcPct val="150000"/>
              </a:lnSpc>
            </a:pPr>
            <a:endParaRPr lang="zh-CN" altLang="en-US"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29617260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3"/>
          <p:cNvSpPr>
            <a:spLocks noGrp="1"/>
          </p:cNvSpPr>
          <p:nvPr>
            <p:ph type="sldNum" sz="quarter" idx="12"/>
          </p:nvPr>
        </p:nvSpPr>
        <p:spPr/>
        <p:txBody>
          <a:bodyPr/>
          <a:lstStyle/>
          <a:p>
            <a:pPr lvl="0"/>
            <a:fld id="{FCEE2C88-6C8F-484D-AF69-578F576B1F44}" type="slidenum">
              <a:rPr lang="en-US" noProof="0" smtClean="0">
                <a:latin typeface="+mn-lt"/>
                <a:cs typeface="+mn-ea"/>
                <a:sym typeface="+mn-lt"/>
              </a:rPr>
              <a:pPr lvl="0"/>
              <a:t>25</a:t>
            </a:fld>
            <a:endParaRPr lang="en-US" noProof="0" dirty="0">
              <a:latin typeface="+mn-lt"/>
              <a:cs typeface="+mn-ea"/>
              <a:sym typeface="+mn-lt"/>
            </a:endParaRPr>
          </a:p>
        </p:txBody>
      </p:sp>
      <p:sp>
        <p:nvSpPr>
          <p:cNvPr id="16" name="圆角矩形 15">
            <a:extLst>
              <a:ext uri="{FF2B5EF4-FFF2-40B4-BE49-F238E27FC236}">
                <a16:creationId xmlns:a16="http://schemas.microsoft.com/office/drawing/2014/main" id="{6FD7C318-9E7F-FA4D-B64F-5B3237238B0F}"/>
              </a:ext>
            </a:extLst>
          </p:cNvPr>
          <p:cNvSpPr/>
          <p:nvPr/>
        </p:nvSpPr>
        <p:spPr>
          <a:xfrm>
            <a:off x="656187" y="1211905"/>
            <a:ext cx="4952134" cy="4213535"/>
          </a:xfrm>
          <a:prstGeom prst="roundRect">
            <a:avLst>
              <a:gd name="adj" fmla="val 3373"/>
            </a:avLst>
          </a:prstGeom>
          <a:no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kumimoji="1" lang="en-US" altLang="zh-CN" sz="1200" dirty="0">
                <a:solidFill>
                  <a:schemeClr val="tx1"/>
                </a:solidFill>
              </a:rPr>
              <a:t>import </a:t>
            </a:r>
            <a:r>
              <a:rPr kumimoji="1" lang="en-US" altLang="zh-CN" sz="1200" dirty="0" err="1">
                <a:solidFill>
                  <a:schemeClr val="tx1"/>
                </a:solidFill>
              </a:rPr>
              <a:t>jieba</a:t>
            </a:r>
            <a:br>
              <a:rPr kumimoji="1" lang="en-US" altLang="zh-CN" sz="1200" dirty="0">
                <a:solidFill>
                  <a:schemeClr val="tx1"/>
                </a:solidFill>
              </a:rPr>
            </a:br>
            <a:r>
              <a:rPr kumimoji="1" lang="en-US" altLang="zh-CN" sz="1200" dirty="0">
                <a:solidFill>
                  <a:schemeClr val="tx1"/>
                </a:solidFill>
              </a:rPr>
              <a:t>import </a:t>
            </a:r>
            <a:r>
              <a:rPr kumimoji="1" lang="en-US" altLang="zh-CN" sz="1200" dirty="0" err="1">
                <a:solidFill>
                  <a:schemeClr val="tx1"/>
                </a:solidFill>
              </a:rPr>
              <a:t>jieba.analyse</a:t>
            </a:r>
            <a:br>
              <a:rPr kumimoji="1" lang="en-US" altLang="zh-CN" sz="1200" dirty="0">
                <a:solidFill>
                  <a:schemeClr val="tx1"/>
                </a:solidFill>
              </a:rPr>
            </a:br>
            <a:br>
              <a:rPr kumimoji="1" lang="en-US" altLang="zh-CN" sz="1200" dirty="0">
                <a:solidFill>
                  <a:schemeClr val="tx1"/>
                </a:solidFill>
              </a:rPr>
            </a:br>
            <a:br>
              <a:rPr kumimoji="1" lang="en-US" altLang="zh-CN" sz="1200" dirty="0">
                <a:solidFill>
                  <a:schemeClr val="tx1"/>
                </a:solidFill>
              </a:rPr>
            </a:br>
            <a:r>
              <a:rPr kumimoji="1" lang="en-US" altLang="zh-CN" sz="1200" dirty="0">
                <a:solidFill>
                  <a:schemeClr val="tx1"/>
                </a:solidFill>
              </a:rPr>
              <a:t>def main():</a:t>
            </a:r>
            <a:br>
              <a:rPr kumimoji="1" lang="en-US" altLang="zh-CN" sz="1200" dirty="0">
                <a:solidFill>
                  <a:schemeClr val="tx1"/>
                </a:solidFill>
              </a:rPr>
            </a:br>
            <a:r>
              <a:rPr kumimoji="1" lang="en-US" altLang="zh-CN" sz="1200" dirty="0">
                <a:solidFill>
                  <a:schemeClr val="tx1"/>
                </a:solidFill>
              </a:rPr>
              <a:t>    sentence = '</a:t>
            </a:r>
            <a:r>
              <a:rPr kumimoji="1" lang="zh-CN" altLang="en-US" sz="1200" dirty="0">
                <a:solidFill>
                  <a:schemeClr val="tx1"/>
                </a:solidFill>
              </a:rPr>
              <a:t>全国港澳研究会会长徐泽在会上发言指出，学习系列重要讲话要深刻领会主席关于香港回归后的宪制基础和宪制秩序的论述，这是过去</a:t>
            </a:r>
            <a:r>
              <a:rPr kumimoji="1" lang="en-US" altLang="zh-CN" sz="1200" dirty="0">
                <a:solidFill>
                  <a:schemeClr val="tx1"/>
                </a:solidFill>
              </a:rPr>
              <a:t>20</a:t>
            </a:r>
            <a:r>
              <a:rPr kumimoji="1" lang="zh-CN" altLang="en-US" sz="1200" dirty="0">
                <a:solidFill>
                  <a:schemeClr val="tx1"/>
                </a:solidFill>
              </a:rPr>
              <a:t>年特别是中共十八大以来</a:t>
            </a:r>
            <a:r>
              <a:rPr kumimoji="1" lang="en-US" altLang="zh-CN" sz="1200" dirty="0">
                <a:solidFill>
                  <a:schemeClr val="tx1"/>
                </a:solidFill>
              </a:rPr>
              <a:t>"</a:t>
            </a:r>
            <a:r>
              <a:rPr kumimoji="1" lang="zh-CN" altLang="en-US" sz="1200" dirty="0">
                <a:solidFill>
                  <a:schemeClr val="tx1"/>
                </a:solidFill>
              </a:rPr>
              <a:t>一国两制</a:t>
            </a:r>
            <a:r>
              <a:rPr kumimoji="1" lang="en-US" altLang="zh-CN" sz="1200" dirty="0">
                <a:solidFill>
                  <a:schemeClr val="tx1"/>
                </a:solidFill>
              </a:rPr>
              <a:t>"</a:t>
            </a:r>
            <a:r>
              <a:rPr kumimoji="1" lang="zh-CN" altLang="en-US" sz="1200" dirty="0">
                <a:solidFill>
                  <a:schemeClr val="tx1"/>
                </a:solidFill>
              </a:rPr>
              <a:t>在香港实践取得成功的根本经验。首先，要在夯实香港的宪制基础、巩固香港的宪制秩序上着力。只有牢牢确立起</a:t>
            </a:r>
            <a:r>
              <a:rPr kumimoji="1" lang="en-US" altLang="zh-CN" sz="1200" dirty="0">
                <a:solidFill>
                  <a:schemeClr val="tx1"/>
                </a:solidFill>
              </a:rPr>
              <a:t>"</a:t>
            </a:r>
            <a:r>
              <a:rPr kumimoji="1" lang="zh-CN" altLang="en-US" sz="1200" dirty="0">
                <a:solidFill>
                  <a:schemeClr val="tx1"/>
                </a:solidFill>
              </a:rPr>
              <a:t>一国两制</a:t>
            </a:r>
            <a:r>
              <a:rPr kumimoji="1" lang="en-US" altLang="zh-CN" sz="1200" dirty="0">
                <a:solidFill>
                  <a:schemeClr val="tx1"/>
                </a:solidFill>
              </a:rPr>
              <a:t>"</a:t>
            </a:r>
            <a:r>
              <a:rPr kumimoji="1" lang="zh-CN" altLang="en-US" sz="1200" dirty="0">
                <a:solidFill>
                  <a:schemeClr val="tx1"/>
                </a:solidFill>
              </a:rPr>
              <a:t>的宪制秩序，才能保证</a:t>
            </a:r>
            <a:r>
              <a:rPr kumimoji="1" lang="en-US" altLang="zh-CN" sz="1200" dirty="0">
                <a:solidFill>
                  <a:schemeClr val="tx1"/>
                </a:solidFill>
              </a:rPr>
              <a:t>"</a:t>
            </a:r>
            <a:r>
              <a:rPr kumimoji="1" lang="zh-CN" altLang="en-US" sz="1200" dirty="0">
                <a:solidFill>
                  <a:schemeClr val="tx1"/>
                </a:solidFill>
              </a:rPr>
              <a:t>一国两制</a:t>
            </a:r>
            <a:r>
              <a:rPr kumimoji="1" lang="en-US" altLang="zh-CN" sz="1200" dirty="0">
                <a:solidFill>
                  <a:schemeClr val="tx1"/>
                </a:solidFill>
              </a:rPr>
              <a:t>"</a:t>
            </a:r>
            <a:r>
              <a:rPr kumimoji="1" lang="zh-CN" altLang="en-US" sz="1200" dirty="0">
                <a:solidFill>
                  <a:schemeClr val="tx1"/>
                </a:solidFill>
              </a:rPr>
              <a:t>实践不走样、不变形。其次，要在完善基本法实施的制度和机制上用功。中央直接行使的权力和特区高度自治权的结合是特区宪制秩序不可或缺的两个方面，同时必须切实建立以行政长官为核心的行政主导体制。第三，要切实加强香港社会特别是针对公职人员和青少年的宪法、基本法宣传，牢固树立</a:t>
            </a:r>
            <a:r>
              <a:rPr kumimoji="1" lang="en-US" altLang="zh-CN" sz="1200" dirty="0">
                <a:solidFill>
                  <a:schemeClr val="tx1"/>
                </a:solidFill>
              </a:rPr>
              <a:t>"</a:t>
            </a:r>
            <a:r>
              <a:rPr kumimoji="1" lang="zh-CN" altLang="en-US" sz="1200" dirty="0">
                <a:solidFill>
                  <a:schemeClr val="tx1"/>
                </a:solidFill>
              </a:rPr>
              <a:t>一国</a:t>
            </a:r>
            <a:r>
              <a:rPr kumimoji="1" lang="en-US" altLang="zh-CN" sz="1200" dirty="0">
                <a:solidFill>
                  <a:schemeClr val="tx1"/>
                </a:solidFill>
              </a:rPr>
              <a:t>"</a:t>
            </a:r>
            <a:r>
              <a:rPr kumimoji="1" lang="zh-CN" altLang="en-US" sz="1200" dirty="0">
                <a:solidFill>
                  <a:schemeClr val="tx1"/>
                </a:solidFill>
              </a:rPr>
              <a:t>意识，坚守</a:t>
            </a:r>
            <a:r>
              <a:rPr kumimoji="1" lang="en-US" altLang="zh-CN" sz="1200" dirty="0">
                <a:solidFill>
                  <a:schemeClr val="tx1"/>
                </a:solidFill>
              </a:rPr>
              <a:t>"</a:t>
            </a:r>
            <a:r>
              <a:rPr kumimoji="1" lang="zh-CN" altLang="en-US" sz="1200" dirty="0">
                <a:solidFill>
                  <a:schemeClr val="tx1"/>
                </a:solidFill>
              </a:rPr>
              <a:t>一国</a:t>
            </a:r>
            <a:r>
              <a:rPr kumimoji="1" lang="en-US" altLang="zh-CN" sz="1200" dirty="0">
                <a:solidFill>
                  <a:schemeClr val="tx1"/>
                </a:solidFill>
              </a:rPr>
              <a:t>"</a:t>
            </a:r>
            <a:r>
              <a:rPr kumimoji="1" lang="zh-CN" altLang="en-US" sz="1200" dirty="0">
                <a:solidFill>
                  <a:schemeClr val="tx1"/>
                </a:solidFill>
              </a:rPr>
              <a:t>原则。第四，要努力在全社会形成聚焦发展、抵制泛政治化的氛围和势能，全面准确理解和落实基本法有关经济事务的规定，使香港继续在国家发展中发挥独特作用并由此让最广大民众获得更实在的利益。</a:t>
            </a:r>
            <a:r>
              <a:rPr kumimoji="1" lang="en-US" altLang="zh-CN" sz="1200" dirty="0">
                <a:solidFill>
                  <a:schemeClr val="tx1"/>
                </a:solidFill>
              </a:rPr>
              <a:t>'</a:t>
            </a:r>
            <a:br>
              <a:rPr kumimoji="1" lang="en-US" altLang="zh-CN" sz="1200" dirty="0">
                <a:solidFill>
                  <a:schemeClr val="tx1"/>
                </a:solidFill>
              </a:rPr>
            </a:br>
            <a:r>
              <a:rPr kumimoji="1" lang="en-US" altLang="zh-CN" sz="1200" dirty="0">
                <a:solidFill>
                  <a:schemeClr val="tx1"/>
                </a:solidFill>
              </a:rPr>
              <a:t>    keywords = </a:t>
            </a:r>
            <a:r>
              <a:rPr kumimoji="1" lang="en-US" altLang="zh-CN" sz="1200" dirty="0" err="1">
                <a:solidFill>
                  <a:schemeClr val="tx1"/>
                </a:solidFill>
              </a:rPr>
              <a:t>jieba.analyse.extract_tags</a:t>
            </a:r>
            <a:r>
              <a:rPr kumimoji="1" lang="en-US" altLang="zh-CN" sz="1200" dirty="0">
                <a:solidFill>
                  <a:schemeClr val="tx1"/>
                </a:solidFill>
              </a:rPr>
              <a:t>(sentence, </a:t>
            </a:r>
            <a:r>
              <a:rPr kumimoji="1" lang="en-US" altLang="zh-CN" sz="1200" dirty="0" err="1">
                <a:solidFill>
                  <a:schemeClr val="tx1"/>
                </a:solidFill>
              </a:rPr>
              <a:t>topK</a:t>
            </a:r>
            <a:r>
              <a:rPr kumimoji="1" lang="en-US" altLang="zh-CN" sz="1200" dirty="0">
                <a:solidFill>
                  <a:schemeClr val="tx1"/>
                </a:solidFill>
              </a:rPr>
              <a:t>=20, </a:t>
            </a:r>
            <a:r>
              <a:rPr kumimoji="1" lang="en-US" altLang="zh-CN" sz="1200" dirty="0" err="1">
                <a:solidFill>
                  <a:schemeClr val="tx1"/>
                </a:solidFill>
              </a:rPr>
              <a:t>withWeight</a:t>
            </a:r>
            <a:r>
              <a:rPr kumimoji="1" lang="en-US" altLang="zh-CN" sz="1200" dirty="0">
                <a:solidFill>
                  <a:schemeClr val="tx1"/>
                </a:solidFill>
              </a:rPr>
              <a:t>=True, </a:t>
            </a:r>
            <a:r>
              <a:rPr kumimoji="1" lang="en-US" altLang="zh-CN" sz="1200" dirty="0" err="1">
                <a:solidFill>
                  <a:schemeClr val="tx1"/>
                </a:solidFill>
              </a:rPr>
              <a:t>allowPOS</a:t>
            </a:r>
            <a:r>
              <a:rPr kumimoji="1" lang="en-US" altLang="zh-CN" sz="1200" dirty="0">
                <a:solidFill>
                  <a:schemeClr val="tx1"/>
                </a:solidFill>
              </a:rPr>
              <a:t>=('n', 'nr', 'ns'))</a:t>
            </a:r>
            <a:br>
              <a:rPr kumimoji="1" lang="en-US" altLang="zh-CN" sz="1200" dirty="0">
                <a:solidFill>
                  <a:schemeClr val="tx1"/>
                </a:solidFill>
              </a:rPr>
            </a:br>
            <a:r>
              <a:rPr kumimoji="1" lang="en-US" altLang="zh-CN" sz="1200" dirty="0">
                <a:solidFill>
                  <a:schemeClr val="tx1"/>
                </a:solidFill>
              </a:rPr>
              <a:t>    for item in keywords:</a:t>
            </a:r>
            <a:br>
              <a:rPr kumimoji="1" lang="en-US" altLang="zh-CN" sz="1200" dirty="0">
                <a:solidFill>
                  <a:schemeClr val="tx1"/>
                </a:solidFill>
              </a:rPr>
            </a:br>
            <a:r>
              <a:rPr kumimoji="1" lang="en-US" altLang="zh-CN" sz="1200" dirty="0">
                <a:solidFill>
                  <a:schemeClr val="tx1"/>
                </a:solidFill>
              </a:rPr>
              <a:t>        print(item[0], item[1])</a:t>
            </a:r>
            <a:br>
              <a:rPr kumimoji="1" lang="en-US" altLang="zh-CN" sz="1200" dirty="0">
                <a:solidFill>
                  <a:schemeClr val="tx1"/>
                </a:solidFill>
              </a:rPr>
            </a:br>
            <a:br>
              <a:rPr kumimoji="1" lang="en-US" altLang="zh-CN" sz="1200" dirty="0">
                <a:solidFill>
                  <a:schemeClr val="tx1"/>
                </a:solidFill>
              </a:rPr>
            </a:br>
            <a:br>
              <a:rPr kumimoji="1" lang="en-US" altLang="zh-CN" sz="1200" dirty="0">
                <a:solidFill>
                  <a:schemeClr val="tx1"/>
                </a:solidFill>
              </a:rPr>
            </a:br>
            <a:r>
              <a:rPr kumimoji="1" lang="en-US" altLang="zh-CN" sz="1200" dirty="0">
                <a:solidFill>
                  <a:schemeClr val="tx1"/>
                </a:solidFill>
              </a:rPr>
              <a:t>if __name__ == '__main__':</a:t>
            </a:r>
            <a:br>
              <a:rPr kumimoji="1" lang="en-US" altLang="zh-CN" sz="1200" dirty="0">
                <a:solidFill>
                  <a:schemeClr val="tx1"/>
                </a:solidFill>
              </a:rPr>
            </a:br>
            <a:r>
              <a:rPr kumimoji="1" lang="en-US" altLang="zh-CN" sz="1200" dirty="0">
                <a:solidFill>
                  <a:schemeClr val="tx1"/>
                </a:solidFill>
              </a:rPr>
              <a:t>    main()</a:t>
            </a:r>
            <a:br>
              <a:rPr kumimoji="1" lang="en-US" altLang="zh-CN" sz="1200" dirty="0">
                <a:solidFill>
                  <a:schemeClr val="tx1"/>
                </a:solidFill>
              </a:rPr>
            </a:br>
            <a:endParaRPr kumimoji="1" lang="en-US" altLang="zh-CN" sz="1200" dirty="0">
              <a:solidFill>
                <a:schemeClr val="tx1"/>
              </a:solidFill>
            </a:endParaRPr>
          </a:p>
        </p:txBody>
      </p:sp>
      <p:sp>
        <p:nvSpPr>
          <p:cNvPr id="5" name="文本占位符 20">
            <a:extLst>
              <a:ext uri="{FF2B5EF4-FFF2-40B4-BE49-F238E27FC236}">
                <a16:creationId xmlns:a16="http://schemas.microsoft.com/office/drawing/2014/main" id="{39071B77-63DC-194F-AA9E-A2C5E19C7791}"/>
              </a:ext>
            </a:extLst>
          </p:cNvPr>
          <p:cNvSpPr>
            <a:spLocks noGrp="1"/>
          </p:cNvSpPr>
          <p:nvPr>
            <p:ph type="body" sz="quarter" idx="13"/>
          </p:nvPr>
        </p:nvSpPr>
        <p:spPr>
          <a:xfrm>
            <a:off x="252193" y="463101"/>
            <a:ext cx="3817473" cy="416822"/>
          </a:xfrm>
        </p:spPr>
        <p:txBody>
          <a:bodyPr/>
          <a:lstStyle/>
          <a:p>
            <a:pPr lvl="0" algn="just">
              <a:defRPr/>
            </a:pPr>
            <a:r>
              <a:rPr kumimoji="1" lang="zh-CN" altLang="en-US" dirty="0">
                <a:cs typeface="+mn-ea"/>
                <a:sym typeface="+mn-lt"/>
              </a:rPr>
              <a:t>中文</a:t>
            </a:r>
            <a:r>
              <a:rPr kumimoji="1" lang="en-US" altLang="zh-CN" dirty="0" err="1">
                <a:cs typeface="+mn-ea"/>
                <a:sym typeface="+mn-lt"/>
              </a:rPr>
              <a:t>tf-idf</a:t>
            </a:r>
            <a:endParaRPr kumimoji="1" lang="zh-CN" altLang="en-US" dirty="0">
              <a:cs typeface="+mn-ea"/>
              <a:sym typeface="+mn-lt"/>
            </a:endParaRPr>
          </a:p>
        </p:txBody>
      </p:sp>
      <p:sp>
        <p:nvSpPr>
          <p:cNvPr id="2" name="矩形 1">
            <a:extLst>
              <a:ext uri="{FF2B5EF4-FFF2-40B4-BE49-F238E27FC236}">
                <a16:creationId xmlns:a16="http://schemas.microsoft.com/office/drawing/2014/main" id="{4DB39A39-83F6-4747-9FC7-F1AF243934CE}"/>
              </a:ext>
            </a:extLst>
          </p:cNvPr>
          <p:cNvSpPr/>
          <p:nvPr/>
        </p:nvSpPr>
        <p:spPr>
          <a:xfrm>
            <a:off x="7051964" y="1100524"/>
            <a:ext cx="4175760" cy="5016758"/>
          </a:xfrm>
          <a:prstGeom prst="rect">
            <a:avLst/>
          </a:prstGeom>
        </p:spPr>
        <p:txBody>
          <a:bodyPr wrap="square">
            <a:spAutoFit/>
          </a:bodyPr>
          <a:lstStyle/>
          <a:p>
            <a:r>
              <a:rPr lang="zh-CN" altLang="en-US" sz="1600" dirty="0">
                <a:solidFill>
                  <a:srgbClr val="FF0000"/>
                </a:solidFill>
              </a:rPr>
              <a:t>宪制 1.3207530471400002</a:t>
            </a:r>
          </a:p>
          <a:p>
            <a:r>
              <a:rPr lang="zh-CN" altLang="en-US" sz="1600" dirty="0">
                <a:solidFill>
                  <a:srgbClr val="FF0000"/>
                </a:solidFill>
              </a:rPr>
              <a:t>基本法 0.5144879869650001</a:t>
            </a:r>
          </a:p>
          <a:p>
            <a:r>
              <a:rPr lang="zh-CN" altLang="en-US" sz="1600" dirty="0">
                <a:solidFill>
                  <a:srgbClr val="FF0000"/>
                </a:solidFill>
              </a:rPr>
              <a:t>秩序 0.488933681478</a:t>
            </a:r>
          </a:p>
          <a:p>
            <a:r>
              <a:rPr lang="zh-CN" altLang="en-US" sz="1600" dirty="0">
                <a:solidFill>
                  <a:srgbClr val="FF0000"/>
                </a:solidFill>
              </a:rPr>
              <a:t>香港 0.484342987225</a:t>
            </a:r>
          </a:p>
          <a:p>
            <a:r>
              <a:rPr lang="zh-CN" altLang="en-US" sz="1600" dirty="0">
                <a:solidFill>
                  <a:srgbClr val="FF0000"/>
                </a:solidFill>
              </a:rPr>
              <a:t>特区 0.302412130489</a:t>
            </a:r>
          </a:p>
          <a:p>
            <a:r>
              <a:rPr lang="zh-CN" altLang="en-US" sz="1600" dirty="0"/>
              <a:t>香港回归 0.20857305484833333</a:t>
            </a:r>
          </a:p>
          <a:p>
            <a:r>
              <a:rPr lang="zh-CN" altLang="en-US" sz="1600" dirty="0"/>
              <a:t>徐泽 0.19924612504833333</a:t>
            </a:r>
          </a:p>
          <a:p>
            <a:r>
              <a:rPr lang="zh-CN" altLang="en-US" sz="1600" dirty="0"/>
              <a:t>政治化 0.184457738465</a:t>
            </a:r>
          </a:p>
          <a:p>
            <a:r>
              <a:rPr lang="zh-CN" altLang="en-US" sz="1600" dirty="0"/>
              <a:t>走样 0.18260397788</a:t>
            </a:r>
          </a:p>
          <a:p>
            <a:r>
              <a:rPr lang="zh-CN" altLang="en-US" sz="1600" dirty="0"/>
              <a:t>势能 0.1664775774425</a:t>
            </a:r>
          </a:p>
          <a:p>
            <a:r>
              <a:rPr lang="zh-CN" altLang="en-US" sz="1600" dirty="0"/>
              <a:t>公职人员 0.16343888482916666</a:t>
            </a:r>
          </a:p>
          <a:p>
            <a:r>
              <a:rPr lang="zh-CN" altLang="en-US" sz="1600" dirty="0"/>
              <a:t>用功 0.160400192216</a:t>
            </a:r>
          </a:p>
          <a:p>
            <a:r>
              <a:rPr lang="zh-CN" altLang="en-US" sz="1600" dirty="0"/>
              <a:t>基础 0.15877435351733335</a:t>
            </a:r>
          </a:p>
          <a:p>
            <a:r>
              <a:rPr lang="zh-CN" altLang="en-US" sz="1600" dirty="0"/>
              <a:t>行政长官 0.157438839262</a:t>
            </a:r>
          </a:p>
          <a:p>
            <a:r>
              <a:rPr lang="zh-CN" altLang="en-US" sz="1600" dirty="0"/>
              <a:t>社会 0.14965070468566666</a:t>
            </a:r>
          </a:p>
          <a:p>
            <a:r>
              <a:rPr lang="zh-CN" altLang="en-US" sz="1600" dirty="0"/>
              <a:t>研究会 0.1398548219225</a:t>
            </a:r>
          </a:p>
          <a:p>
            <a:r>
              <a:rPr lang="zh-CN" altLang="en-US" sz="1600" dirty="0"/>
              <a:t>青少年 0.13543543510716666</a:t>
            </a:r>
          </a:p>
          <a:p>
            <a:r>
              <a:rPr lang="zh-CN" altLang="en-US" sz="1600" dirty="0"/>
              <a:t>氛围 0.13061487405483332</a:t>
            </a:r>
          </a:p>
          <a:p>
            <a:r>
              <a:rPr lang="zh-CN" altLang="en-US" sz="1600" dirty="0"/>
              <a:t>会长 0.12982017187449998</a:t>
            </a:r>
          </a:p>
          <a:p>
            <a:r>
              <a:rPr lang="zh-CN" altLang="en-US" sz="1600" dirty="0"/>
              <a:t>变形 0.128034625538</a:t>
            </a:r>
          </a:p>
        </p:txBody>
      </p:sp>
    </p:spTree>
    <p:extLst>
      <p:ext uri="{BB962C8B-B14F-4D97-AF65-F5344CB8AC3E}">
        <p14:creationId xmlns:p14="http://schemas.microsoft.com/office/powerpoint/2010/main" val="11007001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
          <p:cNvSpPr txBox="1"/>
          <p:nvPr/>
        </p:nvSpPr>
        <p:spPr>
          <a:xfrm>
            <a:off x="4585333" y="3424634"/>
            <a:ext cx="4689296" cy="46166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defRPr/>
            </a:pPr>
            <a:r>
              <a:rPr kumimoji="1" lang="zh-CN" altLang="en-US" sz="2400" dirty="0">
                <a:solidFill>
                  <a:schemeClr val="tx1">
                    <a:lumMod val="50000"/>
                    <a:lumOff val="50000"/>
                  </a:schemeClr>
                </a:solidFill>
                <a:cs typeface="+mn-ea"/>
                <a:sym typeface="+mn-lt"/>
              </a:rPr>
              <a:t>初探</a:t>
            </a:r>
            <a:r>
              <a:rPr kumimoji="1" lang="en-US" altLang="zh-CN" sz="2400" dirty="0">
                <a:solidFill>
                  <a:schemeClr val="tx1">
                    <a:lumMod val="50000"/>
                    <a:lumOff val="50000"/>
                  </a:schemeClr>
                </a:solidFill>
                <a:cs typeface="+mn-ea"/>
                <a:sym typeface="+mn-lt"/>
              </a:rPr>
              <a:t>QA</a:t>
            </a:r>
            <a:r>
              <a:rPr kumimoji="1" lang="zh-CN" altLang="en-US" sz="2400" dirty="0">
                <a:solidFill>
                  <a:schemeClr val="tx1">
                    <a:lumMod val="50000"/>
                    <a:lumOff val="50000"/>
                  </a:schemeClr>
                </a:solidFill>
                <a:cs typeface="+mn-ea"/>
                <a:sym typeface="+mn-lt"/>
              </a:rPr>
              <a:t>系统</a:t>
            </a:r>
          </a:p>
        </p:txBody>
      </p:sp>
      <p:sp>
        <p:nvSpPr>
          <p:cNvPr id="3" name="文本框 8"/>
          <p:cNvSpPr txBox="1"/>
          <p:nvPr/>
        </p:nvSpPr>
        <p:spPr>
          <a:xfrm>
            <a:off x="4585332" y="2655193"/>
            <a:ext cx="6524621" cy="769441"/>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just">
              <a:defRPr/>
            </a:pPr>
            <a:r>
              <a:rPr kumimoji="1" lang="zh-CN" altLang="en-US" sz="4400" dirty="0">
                <a:solidFill>
                  <a:schemeClr val="tx1">
                    <a:lumMod val="75000"/>
                    <a:lumOff val="25000"/>
                  </a:schemeClr>
                </a:solidFill>
                <a:cs typeface="+mn-ea"/>
                <a:sym typeface="+mn-lt"/>
              </a:rPr>
              <a:t>基于百度</a:t>
            </a:r>
            <a:r>
              <a:rPr kumimoji="1" lang="en-US" altLang="zh-CN" sz="4400" dirty="0">
                <a:solidFill>
                  <a:schemeClr val="tx1">
                    <a:lumMod val="75000"/>
                    <a:lumOff val="25000"/>
                  </a:schemeClr>
                </a:solidFill>
                <a:cs typeface="+mn-ea"/>
                <a:sym typeface="+mn-lt"/>
              </a:rPr>
              <a:t>UNIT</a:t>
            </a:r>
            <a:r>
              <a:rPr kumimoji="1" lang="zh-CN" altLang="en-US" sz="4400" dirty="0">
                <a:solidFill>
                  <a:schemeClr val="tx1">
                    <a:lumMod val="75000"/>
                    <a:lumOff val="25000"/>
                  </a:schemeClr>
                </a:solidFill>
                <a:cs typeface="+mn-ea"/>
                <a:sym typeface="+mn-lt"/>
              </a:rPr>
              <a:t>的</a:t>
            </a:r>
            <a:r>
              <a:rPr kumimoji="1" lang="en-US" altLang="zh-CN" sz="4400" dirty="0">
                <a:solidFill>
                  <a:schemeClr val="tx1">
                    <a:lumMod val="75000"/>
                    <a:lumOff val="25000"/>
                  </a:schemeClr>
                </a:solidFill>
                <a:cs typeface="+mn-ea"/>
                <a:sym typeface="+mn-lt"/>
              </a:rPr>
              <a:t>QA</a:t>
            </a:r>
            <a:r>
              <a:rPr kumimoji="1" lang="zh-CN" altLang="en-US" sz="4400" dirty="0">
                <a:solidFill>
                  <a:schemeClr val="tx1">
                    <a:lumMod val="75000"/>
                    <a:lumOff val="25000"/>
                  </a:schemeClr>
                </a:solidFill>
                <a:cs typeface="+mn-ea"/>
                <a:sym typeface="+mn-lt"/>
              </a:rPr>
              <a:t>服务</a:t>
            </a:r>
            <a:endParaRPr kumimoji="1" lang="en-US" altLang="zh-CN" sz="4400" dirty="0">
              <a:solidFill>
                <a:schemeClr val="tx1">
                  <a:lumMod val="75000"/>
                  <a:lumOff val="25000"/>
                </a:schemeClr>
              </a:solidFill>
              <a:cs typeface="+mn-ea"/>
              <a:sym typeface="+mn-lt"/>
            </a:endParaRPr>
          </a:p>
        </p:txBody>
      </p:sp>
      <p:cxnSp>
        <p:nvCxnSpPr>
          <p:cNvPr id="4" name="直接连接符 3"/>
          <p:cNvCxnSpPr/>
          <p:nvPr/>
        </p:nvCxnSpPr>
        <p:spPr>
          <a:xfrm>
            <a:off x="4416441" y="2757714"/>
            <a:ext cx="0" cy="1128585"/>
          </a:xfrm>
          <a:prstGeom prst="line">
            <a:avLst/>
          </a:prstGeom>
          <a:ln w="381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2699658" y="2485638"/>
            <a:ext cx="1547892" cy="1573583"/>
            <a:chOff x="2498710" y="2311467"/>
            <a:chExt cx="1748840" cy="1777866"/>
          </a:xfrm>
        </p:grpSpPr>
        <p:sp>
          <p:nvSpPr>
            <p:cNvPr id="6" name="椭圆 5"/>
            <p:cNvSpPr/>
            <p:nvPr/>
          </p:nvSpPr>
          <p:spPr>
            <a:xfrm>
              <a:off x="2644792" y="2457549"/>
              <a:ext cx="1456676" cy="14566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8000" dirty="0"/>
                <a:t>3</a:t>
              </a:r>
              <a:endParaRPr lang="zh-CN" altLang="en-US" sz="8000" dirty="0"/>
            </a:p>
          </p:txBody>
        </p:sp>
        <p:sp>
          <p:nvSpPr>
            <p:cNvPr id="7" name="椭圆 6"/>
            <p:cNvSpPr/>
            <p:nvPr/>
          </p:nvSpPr>
          <p:spPr>
            <a:xfrm>
              <a:off x="2498710" y="2311467"/>
              <a:ext cx="1748840" cy="1748840"/>
            </a:xfrm>
            <a:prstGeom prst="ellipse">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8000" dirty="0"/>
            </a:p>
          </p:txBody>
        </p:sp>
        <p:sp>
          <p:nvSpPr>
            <p:cNvPr id="8" name="椭圆 7"/>
            <p:cNvSpPr/>
            <p:nvPr/>
          </p:nvSpPr>
          <p:spPr>
            <a:xfrm>
              <a:off x="3758995" y="3683265"/>
              <a:ext cx="406068" cy="4060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9" name="椭圆 8"/>
            <p:cNvSpPr/>
            <p:nvPr/>
          </p:nvSpPr>
          <p:spPr>
            <a:xfrm>
              <a:off x="2644791" y="2350267"/>
              <a:ext cx="255468" cy="2554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spTree>
    <p:extLst>
      <p:ext uri="{BB962C8B-B14F-4D97-AF65-F5344CB8AC3E}">
        <p14:creationId xmlns:p14="http://schemas.microsoft.com/office/powerpoint/2010/main" val="40891795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百度</a:t>
            </a:r>
            <a:r>
              <a:rPr kumimoji="1" lang="en-US" altLang="zh-CN" dirty="0">
                <a:cs typeface="+mn-ea"/>
                <a:sym typeface="+mn-lt"/>
              </a:rPr>
              <a:t>UNIT</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27</a:t>
            </a:fld>
            <a:endParaRPr lang="en-US" dirty="0">
              <a:latin typeface="+mn-lt"/>
              <a:cs typeface="+mn-ea"/>
              <a:sym typeface="+mn-lt"/>
            </a:endParaRPr>
          </a:p>
        </p:txBody>
      </p:sp>
      <p:pic>
        <p:nvPicPr>
          <p:cNvPr id="3" name="图片 2">
            <a:extLst>
              <a:ext uri="{FF2B5EF4-FFF2-40B4-BE49-F238E27FC236}">
                <a16:creationId xmlns:a16="http://schemas.microsoft.com/office/drawing/2014/main" id="{BB2AABCB-33FC-0E48-B131-DBD186AD9442}"/>
              </a:ext>
            </a:extLst>
          </p:cNvPr>
          <p:cNvPicPr>
            <a:picLocks noChangeAspect="1"/>
          </p:cNvPicPr>
          <p:nvPr/>
        </p:nvPicPr>
        <p:blipFill>
          <a:blip r:embed="rId2"/>
          <a:stretch>
            <a:fillRect/>
          </a:stretch>
        </p:blipFill>
        <p:spPr>
          <a:xfrm>
            <a:off x="1819303" y="1560590"/>
            <a:ext cx="7294217" cy="5297410"/>
          </a:xfrm>
          <a:prstGeom prst="rect">
            <a:avLst/>
          </a:prstGeom>
        </p:spPr>
      </p:pic>
      <p:sp>
        <p:nvSpPr>
          <p:cNvPr id="5" name="矩形 4">
            <a:extLst>
              <a:ext uri="{FF2B5EF4-FFF2-40B4-BE49-F238E27FC236}">
                <a16:creationId xmlns:a16="http://schemas.microsoft.com/office/drawing/2014/main" id="{B3FB269E-E00C-5345-BF3E-D6762760BEB2}"/>
              </a:ext>
            </a:extLst>
          </p:cNvPr>
          <p:cNvSpPr/>
          <p:nvPr/>
        </p:nvSpPr>
        <p:spPr>
          <a:xfrm>
            <a:off x="1819303" y="990802"/>
            <a:ext cx="7481985" cy="458908"/>
          </a:xfrm>
          <a:prstGeom prst="rect">
            <a:avLst/>
          </a:prstGeom>
        </p:spPr>
        <p:txBody>
          <a:bodyPr wrap="none">
            <a:spAutoFit/>
          </a:bodyPr>
          <a:lstStyle/>
          <a:p>
            <a:pPr>
              <a:lnSpc>
                <a:spcPct val="150000"/>
              </a:lnSpc>
            </a:pPr>
            <a:r>
              <a:rPr lang="zh-CN" altLang="en-US" b="1" dirty="0">
                <a:solidFill>
                  <a:schemeClr val="tx1">
                    <a:lumMod val="65000"/>
                    <a:lumOff val="35000"/>
                  </a:schemeClr>
                </a:solidFill>
                <a:cs typeface="+mn-ea"/>
              </a:rPr>
              <a:t>参考：</a:t>
            </a:r>
            <a:r>
              <a:rPr lang="en-US" altLang="zh-CN" b="1" dirty="0">
                <a:solidFill>
                  <a:schemeClr val="tx1">
                    <a:lumMod val="65000"/>
                    <a:lumOff val="35000"/>
                  </a:schemeClr>
                </a:solidFill>
                <a:cs typeface="+mn-ea"/>
              </a:rPr>
              <a:t>https://</a:t>
            </a:r>
            <a:r>
              <a:rPr lang="en-US" altLang="zh-CN" b="1" dirty="0" err="1">
                <a:solidFill>
                  <a:schemeClr val="tx1">
                    <a:lumMod val="65000"/>
                    <a:lumOff val="35000"/>
                  </a:schemeClr>
                </a:solidFill>
                <a:cs typeface="+mn-ea"/>
              </a:rPr>
              <a:t>mp.weixin.qq.com</a:t>
            </a:r>
            <a:r>
              <a:rPr lang="en-US" altLang="zh-CN" b="1" dirty="0">
                <a:solidFill>
                  <a:schemeClr val="tx1">
                    <a:lumMod val="65000"/>
                    <a:lumOff val="35000"/>
                  </a:schemeClr>
                </a:solidFill>
                <a:cs typeface="+mn-ea"/>
              </a:rPr>
              <a:t>/s/j0uLhh1h3M6GlKsL8yMFRw</a:t>
            </a:r>
          </a:p>
        </p:txBody>
      </p:sp>
    </p:spTree>
    <p:extLst>
      <p:ext uri="{BB962C8B-B14F-4D97-AF65-F5344CB8AC3E}">
        <p14:creationId xmlns:p14="http://schemas.microsoft.com/office/powerpoint/2010/main" val="23541226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百度</a:t>
            </a:r>
            <a:r>
              <a:rPr kumimoji="1" lang="en-US" altLang="zh-CN" dirty="0">
                <a:cs typeface="+mn-ea"/>
                <a:sym typeface="+mn-lt"/>
              </a:rPr>
              <a:t>UNIT</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28</a:t>
            </a:fld>
            <a:endParaRPr lang="en-US" dirty="0">
              <a:latin typeface="+mn-lt"/>
              <a:cs typeface="+mn-ea"/>
              <a:sym typeface="+mn-lt"/>
            </a:endParaRPr>
          </a:p>
        </p:txBody>
      </p:sp>
      <p:pic>
        <p:nvPicPr>
          <p:cNvPr id="4" name="图片 3">
            <a:extLst>
              <a:ext uri="{FF2B5EF4-FFF2-40B4-BE49-F238E27FC236}">
                <a16:creationId xmlns:a16="http://schemas.microsoft.com/office/drawing/2014/main" id="{57A30EA6-8FD4-874A-87DC-4D67FC540167}"/>
              </a:ext>
            </a:extLst>
          </p:cNvPr>
          <p:cNvPicPr>
            <a:picLocks noChangeAspect="1"/>
          </p:cNvPicPr>
          <p:nvPr/>
        </p:nvPicPr>
        <p:blipFill>
          <a:blip r:embed="rId2"/>
          <a:stretch>
            <a:fillRect/>
          </a:stretch>
        </p:blipFill>
        <p:spPr>
          <a:xfrm>
            <a:off x="1093347" y="1948180"/>
            <a:ext cx="10005305" cy="4909820"/>
          </a:xfrm>
          <a:prstGeom prst="rect">
            <a:avLst/>
          </a:prstGeom>
        </p:spPr>
      </p:pic>
      <p:sp>
        <p:nvSpPr>
          <p:cNvPr id="6" name="Rectangle 48">
            <a:extLst>
              <a:ext uri="{FF2B5EF4-FFF2-40B4-BE49-F238E27FC236}">
                <a16:creationId xmlns:a16="http://schemas.microsoft.com/office/drawing/2014/main" id="{B975DB99-A2EC-454F-9F70-913391FC0153}"/>
              </a:ext>
            </a:extLst>
          </p:cNvPr>
          <p:cNvSpPr/>
          <p:nvPr/>
        </p:nvSpPr>
        <p:spPr>
          <a:xfrm>
            <a:off x="1093347" y="1164271"/>
            <a:ext cx="8391041" cy="499560"/>
          </a:xfrm>
          <a:prstGeom prst="rect">
            <a:avLst/>
          </a:prstGeom>
        </p:spPr>
        <p:txBody>
          <a:bodyPr wrap="square">
            <a:spAutoFit/>
          </a:bodyPr>
          <a:lstStyle/>
          <a:p>
            <a:pPr>
              <a:lnSpc>
                <a:spcPct val="150000"/>
              </a:lnSpc>
            </a:pPr>
            <a:r>
              <a:rPr lang="zh-CN" altLang="en-US" sz="2000" b="1" dirty="0">
                <a:solidFill>
                  <a:schemeClr val="accent1"/>
                </a:solidFill>
                <a:cs typeface="+mn-ea"/>
                <a:sym typeface="+mn-lt"/>
              </a:rPr>
              <a:t>添加机器人和技能</a:t>
            </a: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27426127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百度</a:t>
            </a:r>
            <a:r>
              <a:rPr kumimoji="1" lang="en-US" altLang="zh-CN" dirty="0">
                <a:cs typeface="+mn-ea"/>
                <a:sym typeface="+mn-lt"/>
              </a:rPr>
              <a:t>UNIT</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29</a:t>
            </a:fld>
            <a:endParaRPr lang="en-US" dirty="0">
              <a:latin typeface="+mn-lt"/>
              <a:cs typeface="+mn-ea"/>
              <a:sym typeface="+mn-lt"/>
            </a:endParaRPr>
          </a:p>
        </p:txBody>
      </p:sp>
      <p:sp>
        <p:nvSpPr>
          <p:cNvPr id="8" name="Rectangle 48">
            <a:extLst>
              <a:ext uri="{FF2B5EF4-FFF2-40B4-BE49-F238E27FC236}">
                <a16:creationId xmlns:a16="http://schemas.microsoft.com/office/drawing/2014/main" id="{2706C24D-D8A2-0040-A212-E8DA5D91C3D5}"/>
              </a:ext>
            </a:extLst>
          </p:cNvPr>
          <p:cNvSpPr/>
          <p:nvPr/>
        </p:nvSpPr>
        <p:spPr>
          <a:xfrm>
            <a:off x="2739267" y="327460"/>
            <a:ext cx="8391041" cy="499560"/>
          </a:xfrm>
          <a:prstGeom prst="rect">
            <a:avLst/>
          </a:prstGeom>
        </p:spPr>
        <p:txBody>
          <a:bodyPr wrap="square">
            <a:spAutoFit/>
          </a:bodyPr>
          <a:lstStyle/>
          <a:p>
            <a:pPr>
              <a:lnSpc>
                <a:spcPct val="150000"/>
              </a:lnSpc>
            </a:pPr>
            <a:r>
              <a:rPr lang="zh-CN" altLang="en-US" sz="2000" b="1" dirty="0">
                <a:solidFill>
                  <a:schemeClr val="accent1"/>
                </a:solidFill>
                <a:cs typeface="+mn-ea"/>
                <a:sym typeface="+mn-lt"/>
              </a:rPr>
              <a:t>添加意图</a:t>
            </a:r>
            <a:endParaRPr lang="en-US" altLang="zh-CN" sz="2000" b="1" dirty="0">
              <a:solidFill>
                <a:schemeClr val="tx1">
                  <a:lumMod val="65000"/>
                  <a:lumOff val="35000"/>
                </a:schemeClr>
              </a:solidFill>
              <a:cs typeface="+mn-ea"/>
              <a:sym typeface="+mn-lt"/>
            </a:endParaRPr>
          </a:p>
        </p:txBody>
      </p:sp>
      <p:pic>
        <p:nvPicPr>
          <p:cNvPr id="7" name="图片 6">
            <a:extLst>
              <a:ext uri="{FF2B5EF4-FFF2-40B4-BE49-F238E27FC236}">
                <a16:creationId xmlns:a16="http://schemas.microsoft.com/office/drawing/2014/main" id="{4E33B64C-1313-C545-92C8-ACBDD3CFD206}"/>
              </a:ext>
            </a:extLst>
          </p:cNvPr>
          <p:cNvPicPr>
            <a:picLocks noChangeAspect="1"/>
          </p:cNvPicPr>
          <p:nvPr/>
        </p:nvPicPr>
        <p:blipFill>
          <a:blip r:embed="rId2"/>
          <a:stretch>
            <a:fillRect/>
          </a:stretch>
        </p:blipFill>
        <p:spPr>
          <a:xfrm>
            <a:off x="1066799" y="993340"/>
            <a:ext cx="9538905" cy="5864660"/>
          </a:xfrm>
          <a:prstGeom prst="rect">
            <a:avLst/>
          </a:prstGeom>
        </p:spPr>
      </p:pic>
    </p:spTree>
    <p:extLst>
      <p:ext uri="{BB962C8B-B14F-4D97-AF65-F5344CB8AC3E}">
        <p14:creationId xmlns:p14="http://schemas.microsoft.com/office/powerpoint/2010/main" val="14098955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353585" y="2460675"/>
            <a:ext cx="3174928" cy="751139"/>
            <a:chOff x="4123410" y="1826618"/>
            <a:chExt cx="3174928" cy="751139"/>
          </a:xfrm>
        </p:grpSpPr>
        <p:grpSp>
          <p:nvGrpSpPr>
            <p:cNvPr id="3" name="组合 2"/>
            <p:cNvGrpSpPr/>
            <p:nvPr/>
          </p:nvGrpSpPr>
          <p:grpSpPr>
            <a:xfrm>
              <a:off x="4123410" y="1826618"/>
              <a:ext cx="738875" cy="751139"/>
              <a:chOff x="2498710" y="2311467"/>
              <a:chExt cx="1748840" cy="1777866"/>
            </a:xfrm>
          </p:grpSpPr>
          <p:sp>
            <p:nvSpPr>
              <p:cNvPr id="7" name="椭圆 6"/>
              <p:cNvSpPr/>
              <p:nvPr/>
            </p:nvSpPr>
            <p:spPr>
              <a:xfrm>
                <a:off x="2644792" y="2457549"/>
                <a:ext cx="1456676" cy="14566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3200" dirty="0"/>
                  <a:t>1</a:t>
                </a:r>
                <a:endParaRPr lang="zh-CN" altLang="en-US" sz="3200" dirty="0"/>
              </a:p>
            </p:txBody>
          </p:sp>
          <p:sp>
            <p:nvSpPr>
              <p:cNvPr id="8" name="椭圆 7"/>
              <p:cNvSpPr/>
              <p:nvPr/>
            </p:nvSpPr>
            <p:spPr>
              <a:xfrm>
                <a:off x="2498710" y="2311467"/>
                <a:ext cx="1748840" cy="1748840"/>
              </a:xfrm>
              <a:prstGeom prst="ellipse">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6600" dirty="0"/>
              </a:p>
            </p:txBody>
          </p:sp>
          <p:sp>
            <p:nvSpPr>
              <p:cNvPr id="9" name="椭圆 8"/>
              <p:cNvSpPr/>
              <p:nvPr/>
            </p:nvSpPr>
            <p:spPr>
              <a:xfrm>
                <a:off x="3758995" y="3683265"/>
                <a:ext cx="406068" cy="4060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cs typeface="+mn-ea"/>
                  <a:sym typeface="+mn-lt"/>
                </a:endParaRPr>
              </a:p>
            </p:txBody>
          </p:sp>
          <p:sp>
            <p:nvSpPr>
              <p:cNvPr id="10" name="椭圆 9"/>
              <p:cNvSpPr/>
              <p:nvPr/>
            </p:nvSpPr>
            <p:spPr>
              <a:xfrm>
                <a:off x="2644791" y="2350267"/>
                <a:ext cx="255468" cy="2554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cs typeface="+mn-ea"/>
                  <a:sym typeface="+mn-lt"/>
                </a:endParaRPr>
              </a:p>
            </p:txBody>
          </p:sp>
        </p:grpSp>
        <p:sp>
          <p:nvSpPr>
            <p:cNvPr id="4" name="文本框 8"/>
            <p:cNvSpPr txBox="1"/>
            <p:nvPr/>
          </p:nvSpPr>
          <p:spPr>
            <a:xfrm>
              <a:off x="4927756" y="1844007"/>
              <a:ext cx="2256815" cy="4001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1" lang="zh-CN" altLang="en-US" sz="2000" i="0" u="none" strike="noStrike" kern="1200" cap="none" spc="0" normalizeH="0" baseline="0" noProof="0" dirty="0">
                  <a:ln>
                    <a:noFill/>
                  </a:ln>
                  <a:solidFill>
                    <a:schemeClr val="tx1">
                      <a:lumMod val="75000"/>
                      <a:lumOff val="25000"/>
                    </a:schemeClr>
                  </a:solidFill>
                  <a:effectLst/>
                  <a:uLnTx/>
                  <a:uFillTx/>
                  <a:cs typeface="+mn-ea"/>
                  <a:sym typeface="+mn-lt"/>
                </a:rPr>
                <a:t>中文分词</a:t>
              </a:r>
            </a:p>
          </p:txBody>
        </p:sp>
        <p:sp>
          <p:nvSpPr>
            <p:cNvPr id="5" name="文本框 4"/>
            <p:cNvSpPr txBox="1"/>
            <p:nvPr/>
          </p:nvSpPr>
          <p:spPr>
            <a:xfrm>
              <a:off x="4927755" y="2269980"/>
              <a:ext cx="2370583" cy="307777"/>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r>
                <a:rPr kumimoji="1" lang="zh-CN" altLang="en-US" sz="1400" dirty="0">
                  <a:solidFill>
                    <a:schemeClr val="tx1">
                      <a:lumMod val="50000"/>
                      <a:lumOff val="50000"/>
                    </a:schemeClr>
                  </a:solidFill>
                  <a:cs typeface="+mn-ea"/>
                  <a:sym typeface="+mn-lt"/>
                </a:rPr>
                <a:t>著名的</a:t>
              </a:r>
              <a:r>
                <a:rPr kumimoji="1" lang="en-US" altLang="zh-CN" sz="1400" dirty="0" err="1">
                  <a:solidFill>
                    <a:schemeClr val="tx1">
                      <a:lumMod val="50000"/>
                      <a:lumOff val="50000"/>
                    </a:schemeClr>
                  </a:solidFill>
                  <a:cs typeface="+mn-ea"/>
                  <a:sym typeface="+mn-lt"/>
                </a:rPr>
                <a:t>jieba</a:t>
              </a:r>
              <a:r>
                <a:rPr kumimoji="1" lang="zh-CN" altLang="en-US" sz="1400" dirty="0">
                  <a:solidFill>
                    <a:schemeClr val="tx1">
                      <a:lumMod val="50000"/>
                      <a:lumOff val="50000"/>
                    </a:schemeClr>
                  </a:solidFill>
                  <a:cs typeface="+mn-ea"/>
                  <a:sym typeface="+mn-lt"/>
                </a:rPr>
                <a:t>分词</a:t>
              </a:r>
            </a:p>
          </p:txBody>
        </p:sp>
        <p:cxnSp>
          <p:nvCxnSpPr>
            <p:cNvPr id="6" name="直接连接符 5"/>
            <p:cNvCxnSpPr/>
            <p:nvPr/>
          </p:nvCxnSpPr>
          <p:spPr>
            <a:xfrm>
              <a:off x="4927755" y="1892087"/>
              <a:ext cx="0" cy="579862"/>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1" name="组合 10"/>
          <p:cNvGrpSpPr/>
          <p:nvPr/>
        </p:nvGrpSpPr>
        <p:grpSpPr>
          <a:xfrm>
            <a:off x="6663489" y="2460675"/>
            <a:ext cx="3863974" cy="751139"/>
            <a:chOff x="4123410" y="1826618"/>
            <a:chExt cx="3863974" cy="751139"/>
          </a:xfrm>
        </p:grpSpPr>
        <p:grpSp>
          <p:nvGrpSpPr>
            <p:cNvPr id="12" name="组合 11"/>
            <p:cNvGrpSpPr/>
            <p:nvPr/>
          </p:nvGrpSpPr>
          <p:grpSpPr>
            <a:xfrm>
              <a:off x="4123410" y="1826618"/>
              <a:ext cx="738875" cy="751139"/>
              <a:chOff x="2498710" y="2311467"/>
              <a:chExt cx="1748840" cy="1777866"/>
            </a:xfrm>
          </p:grpSpPr>
          <p:sp>
            <p:nvSpPr>
              <p:cNvPr id="16" name="椭圆 15"/>
              <p:cNvSpPr/>
              <p:nvPr/>
            </p:nvSpPr>
            <p:spPr>
              <a:xfrm>
                <a:off x="2644792" y="2457549"/>
                <a:ext cx="1456676" cy="14566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3200" dirty="0"/>
                  <a:t>2</a:t>
                </a:r>
                <a:endParaRPr lang="zh-CN" altLang="en-US" sz="3200" dirty="0"/>
              </a:p>
            </p:txBody>
          </p:sp>
          <p:sp>
            <p:nvSpPr>
              <p:cNvPr id="17" name="椭圆 16"/>
              <p:cNvSpPr/>
              <p:nvPr/>
            </p:nvSpPr>
            <p:spPr>
              <a:xfrm>
                <a:off x="2498710" y="2311467"/>
                <a:ext cx="1748840" cy="1748840"/>
              </a:xfrm>
              <a:prstGeom prst="ellipse">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6600" dirty="0"/>
              </a:p>
            </p:txBody>
          </p:sp>
          <p:sp>
            <p:nvSpPr>
              <p:cNvPr id="18" name="椭圆 17"/>
              <p:cNvSpPr/>
              <p:nvPr/>
            </p:nvSpPr>
            <p:spPr>
              <a:xfrm>
                <a:off x="3758995" y="3683265"/>
                <a:ext cx="406068" cy="4060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cs typeface="+mn-ea"/>
                  <a:sym typeface="+mn-lt"/>
                </a:endParaRPr>
              </a:p>
            </p:txBody>
          </p:sp>
          <p:sp>
            <p:nvSpPr>
              <p:cNvPr id="19" name="椭圆 18"/>
              <p:cNvSpPr/>
              <p:nvPr/>
            </p:nvSpPr>
            <p:spPr>
              <a:xfrm>
                <a:off x="2644791" y="2350267"/>
                <a:ext cx="255468" cy="2554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cs typeface="+mn-ea"/>
                  <a:sym typeface="+mn-lt"/>
                </a:endParaRPr>
              </a:p>
            </p:txBody>
          </p:sp>
        </p:grpSp>
        <p:sp>
          <p:nvSpPr>
            <p:cNvPr id="13" name="文本框 8"/>
            <p:cNvSpPr txBox="1"/>
            <p:nvPr/>
          </p:nvSpPr>
          <p:spPr>
            <a:xfrm>
              <a:off x="4927755" y="1844007"/>
              <a:ext cx="3059629" cy="4001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just">
                <a:defRPr/>
              </a:pPr>
              <a:r>
                <a:rPr kumimoji="1" lang="zh-CN" altLang="en-US" sz="2000" dirty="0">
                  <a:solidFill>
                    <a:schemeClr val="tx1">
                      <a:lumMod val="75000"/>
                      <a:lumOff val="25000"/>
                    </a:schemeClr>
                  </a:solidFill>
                  <a:cs typeface="+mn-ea"/>
                  <a:sym typeface="+mn-lt"/>
                </a:rPr>
                <a:t>中文</a:t>
              </a:r>
              <a:r>
                <a:rPr kumimoji="1" lang="en-US" altLang="zh-CN" sz="2000" dirty="0" err="1">
                  <a:solidFill>
                    <a:schemeClr val="tx1">
                      <a:lumMod val="75000"/>
                      <a:lumOff val="25000"/>
                    </a:schemeClr>
                  </a:solidFill>
                  <a:cs typeface="+mn-ea"/>
                  <a:sym typeface="+mn-lt"/>
                </a:rPr>
                <a:t>tf-idf</a:t>
              </a:r>
              <a:endParaRPr kumimoji="1" lang="en-US" altLang="zh-CN" sz="2000" dirty="0">
                <a:solidFill>
                  <a:schemeClr val="tx1">
                    <a:lumMod val="75000"/>
                    <a:lumOff val="25000"/>
                  </a:schemeClr>
                </a:solidFill>
                <a:cs typeface="+mn-ea"/>
                <a:sym typeface="+mn-lt"/>
              </a:endParaRPr>
            </a:p>
          </p:txBody>
        </p:sp>
        <p:sp>
          <p:nvSpPr>
            <p:cNvPr id="14" name="文本框 4"/>
            <p:cNvSpPr txBox="1"/>
            <p:nvPr/>
          </p:nvSpPr>
          <p:spPr>
            <a:xfrm>
              <a:off x="4927755" y="2269980"/>
              <a:ext cx="2662606" cy="307777"/>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zh-CN" altLang="en-US" sz="1400" i="0" u="none" strike="noStrike" kern="1200" cap="none" spc="0" normalizeH="0" baseline="0" noProof="0" dirty="0">
                  <a:ln>
                    <a:noFill/>
                  </a:ln>
                  <a:solidFill>
                    <a:schemeClr val="tx1">
                      <a:lumMod val="50000"/>
                      <a:lumOff val="50000"/>
                    </a:schemeClr>
                  </a:solidFill>
                  <a:effectLst/>
                  <a:uLnTx/>
                  <a:uFillTx/>
                  <a:cs typeface="+mn-ea"/>
                  <a:sym typeface="+mn-lt"/>
                </a:rPr>
                <a:t>带权重的中文文本表示</a:t>
              </a:r>
            </a:p>
          </p:txBody>
        </p:sp>
        <p:cxnSp>
          <p:nvCxnSpPr>
            <p:cNvPr id="15" name="直接连接符 14"/>
            <p:cNvCxnSpPr/>
            <p:nvPr/>
          </p:nvCxnSpPr>
          <p:spPr>
            <a:xfrm>
              <a:off x="4927755" y="1892087"/>
              <a:ext cx="0" cy="579862"/>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29" name="组合 28"/>
          <p:cNvGrpSpPr/>
          <p:nvPr/>
        </p:nvGrpSpPr>
        <p:grpSpPr>
          <a:xfrm>
            <a:off x="2353585" y="3779128"/>
            <a:ext cx="3801855" cy="751139"/>
            <a:chOff x="4123410" y="1826618"/>
            <a:chExt cx="3801855" cy="751139"/>
          </a:xfrm>
        </p:grpSpPr>
        <p:grpSp>
          <p:nvGrpSpPr>
            <p:cNvPr id="30" name="组合 29"/>
            <p:cNvGrpSpPr/>
            <p:nvPr/>
          </p:nvGrpSpPr>
          <p:grpSpPr>
            <a:xfrm>
              <a:off x="4123410" y="1826618"/>
              <a:ext cx="738875" cy="751139"/>
              <a:chOff x="2498710" y="2311467"/>
              <a:chExt cx="1748840" cy="1777866"/>
            </a:xfrm>
          </p:grpSpPr>
          <p:sp>
            <p:nvSpPr>
              <p:cNvPr id="34" name="椭圆 33"/>
              <p:cNvSpPr/>
              <p:nvPr/>
            </p:nvSpPr>
            <p:spPr>
              <a:xfrm>
                <a:off x="2644792" y="2457549"/>
                <a:ext cx="1456676" cy="14566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3200" dirty="0"/>
                  <a:t>3</a:t>
                </a:r>
                <a:endParaRPr lang="zh-CN" altLang="en-US" sz="3200" dirty="0"/>
              </a:p>
            </p:txBody>
          </p:sp>
          <p:sp>
            <p:nvSpPr>
              <p:cNvPr id="35" name="椭圆 34"/>
              <p:cNvSpPr/>
              <p:nvPr/>
            </p:nvSpPr>
            <p:spPr>
              <a:xfrm>
                <a:off x="2498710" y="2311467"/>
                <a:ext cx="1748840" cy="1748840"/>
              </a:xfrm>
              <a:prstGeom prst="ellipse">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6600" dirty="0"/>
              </a:p>
            </p:txBody>
          </p:sp>
          <p:sp>
            <p:nvSpPr>
              <p:cNvPr id="36" name="椭圆 35"/>
              <p:cNvSpPr/>
              <p:nvPr/>
            </p:nvSpPr>
            <p:spPr>
              <a:xfrm>
                <a:off x="3758995" y="3683265"/>
                <a:ext cx="406068" cy="4060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cs typeface="+mn-ea"/>
                  <a:sym typeface="+mn-lt"/>
                </a:endParaRPr>
              </a:p>
            </p:txBody>
          </p:sp>
          <p:sp>
            <p:nvSpPr>
              <p:cNvPr id="37" name="椭圆 36"/>
              <p:cNvSpPr/>
              <p:nvPr/>
            </p:nvSpPr>
            <p:spPr>
              <a:xfrm>
                <a:off x="2644791" y="2350267"/>
                <a:ext cx="255468" cy="2554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cs typeface="+mn-ea"/>
                  <a:sym typeface="+mn-lt"/>
                </a:endParaRPr>
              </a:p>
            </p:txBody>
          </p:sp>
        </p:grpSp>
        <p:sp>
          <p:nvSpPr>
            <p:cNvPr id="31" name="文本框 8"/>
            <p:cNvSpPr txBox="1"/>
            <p:nvPr/>
          </p:nvSpPr>
          <p:spPr>
            <a:xfrm>
              <a:off x="4927756" y="1844007"/>
              <a:ext cx="2997509" cy="4001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just">
                <a:defRPr/>
              </a:pPr>
              <a:r>
                <a:rPr kumimoji="1" lang="zh-CN" altLang="en-US" sz="2000" dirty="0">
                  <a:solidFill>
                    <a:schemeClr val="tx1">
                      <a:lumMod val="75000"/>
                      <a:lumOff val="25000"/>
                    </a:schemeClr>
                  </a:solidFill>
                  <a:cs typeface="+mn-ea"/>
                  <a:sym typeface="+mn-lt"/>
                </a:rPr>
                <a:t>基于百度</a:t>
              </a:r>
              <a:r>
                <a:rPr kumimoji="1" lang="en-US" altLang="zh-CN" sz="2000" dirty="0">
                  <a:solidFill>
                    <a:schemeClr val="tx1">
                      <a:lumMod val="75000"/>
                      <a:lumOff val="25000"/>
                    </a:schemeClr>
                  </a:solidFill>
                  <a:cs typeface="+mn-ea"/>
                  <a:sym typeface="+mn-lt"/>
                </a:rPr>
                <a:t>UNIT</a:t>
              </a:r>
              <a:r>
                <a:rPr kumimoji="1" lang="zh-CN" altLang="en-US" sz="2000" dirty="0">
                  <a:solidFill>
                    <a:schemeClr val="tx1">
                      <a:lumMod val="75000"/>
                      <a:lumOff val="25000"/>
                    </a:schemeClr>
                  </a:solidFill>
                  <a:cs typeface="+mn-ea"/>
                  <a:sym typeface="+mn-lt"/>
                </a:rPr>
                <a:t>的</a:t>
              </a:r>
              <a:r>
                <a:rPr kumimoji="1" lang="en-US" altLang="zh-CN" sz="2000" dirty="0">
                  <a:solidFill>
                    <a:schemeClr val="tx1">
                      <a:lumMod val="75000"/>
                      <a:lumOff val="25000"/>
                    </a:schemeClr>
                  </a:solidFill>
                  <a:cs typeface="+mn-ea"/>
                  <a:sym typeface="+mn-lt"/>
                </a:rPr>
                <a:t>QA</a:t>
              </a:r>
              <a:r>
                <a:rPr kumimoji="1" lang="zh-CN" altLang="en-US" sz="2000" dirty="0">
                  <a:solidFill>
                    <a:schemeClr val="tx1">
                      <a:lumMod val="75000"/>
                      <a:lumOff val="25000"/>
                    </a:schemeClr>
                  </a:solidFill>
                  <a:cs typeface="+mn-ea"/>
                  <a:sym typeface="+mn-lt"/>
                </a:rPr>
                <a:t>服务</a:t>
              </a:r>
              <a:endParaRPr kumimoji="1" lang="en-US" altLang="zh-CN" sz="2000" dirty="0">
                <a:solidFill>
                  <a:schemeClr val="tx1">
                    <a:lumMod val="75000"/>
                    <a:lumOff val="25000"/>
                  </a:schemeClr>
                </a:solidFill>
                <a:cs typeface="+mn-ea"/>
                <a:sym typeface="+mn-lt"/>
              </a:endParaRPr>
            </a:p>
          </p:txBody>
        </p:sp>
        <p:sp>
          <p:nvSpPr>
            <p:cNvPr id="32" name="文本框 4"/>
            <p:cNvSpPr txBox="1"/>
            <p:nvPr/>
          </p:nvSpPr>
          <p:spPr>
            <a:xfrm>
              <a:off x="4927755" y="2269980"/>
              <a:ext cx="2256815" cy="307777"/>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zh-CN" altLang="en-US" sz="1400" i="0" u="none" strike="noStrike" kern="1200" cap="none" spc="0" normalizeH="0" baseline="0" noProof="0" dirty="0">
                  <a:ln>
                    <a:noFill/>
                  </a:ln>
                  <a:solidFill>
                    <a:schemeClr val="tx1">
                      <a:lumMod val="50000"/>
                      <a:lumOff val="50000"/>
                    </a:schemeClr>
                  </a:solidFill>
                  <a:effectLst/>
                  <a:uLnTx/>
                  <a:uFillTx/>
                  <a:cs typeface="+mn-ea"/>
                  <a:sym typeface="+mn-lt"/>
                </a:rPr>
                <a:t>初探</a:t>
              </a:r>
              <a:r>
                <a:rPr kumimoji="1" lang="en-US" altLang="zh-CN" sz="1400" dirty="0">
                  <a:solidFill>
                    <a:schemeClr val="tx1">
                      <a:lumMod val="50000"/>
                      <a:lumOff val="50000"/>
                    </a:schemeClr>
                  </a:solidFill>
                  <a:cs typeface="+mn-ea"/>
                  <a:sym typeface="+mn-lt"/>
                </a:rPr>
                <a:t>QA</a:t>
              </a:r>
              <a:r>
                <a:rPr kumimoji="1" lang="zh-CN" altLang="en-US" sz="1400" dirty="0">
                  <a:solidFill>
                    <a:schemeClr val="tx1">
                      <a:lumMod val="50000"/>
                      <a:lumOff val="50000"/>
                    </a:schemeClr>
                  </a:solidFill>
                  <a:cs typeface="+mn-ea"/>
                  <a:sym typeface="+mn-lt"/>
                </a:rPr>
                <a:t>系统</a:t>
              </a:r>
              <a:endParaRPr kumimoji="1" lang="zh-CN" altLang="en-US" sz="1400" i="0" u="none" strike="noStrike" kern="1200" cap="none" spc="0" normalizeH="0" baseline="0" noProof="0" dirty="0">
                <a:ln>
                  <a:noFill/>
                </a:ln>
                <a:solidFill>
                  <a:schemeClr val="tx1">
                    <a:lumMod val="50000"/>
                    <a:lumOff val="50000"/>
                  </a:schemeClr>
                </a:solidFill>
                <a:effectLst/>
                <a:uLnTx/>
                <a:uFillTx/>
                <a:cs typeface="+mn-ea"/>
                <a:sym typeface="+mn-lt"/>
              </a:endParaRPr>
            </a:p>
          </p:txBody>
        </p:sp>
        <p:cxnSp>
          <p:nvCxnSpPr>
            <p:cNvPr id="33" name="直接连接符 32"/>
            <p:cNvCxnSpPr/>
            <p:nvPr/>
          </p:nvCxnSpPr>
          <p:spPr>
            <a:xfrm>
              <a:off x="4927755" y="1892087"/>
              <a:ext cx="0" cy="579862"/>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39" name="自由: 形状 85"/>
          <p:cNvSpPr/>
          <p:nvPr/>
        </p:nvSpPr>
        <p:spPr>
          <a:xfrm rot="2700000">
            <a:off x="6025850" y="813191"/>
            <a:ext cx="140300" cy="140300"/>
          </a:xfrm>
          <a:custGeom>
            <a:avLst/>
            <a:gdLst>
              <a:gd name="connsiteX0" fmla="*/ 75778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749181 h 914400"/>
              <a:gd name="connsiteX5" fmla="*/ 757780 w 914400"/>
              <a:gd name="connsiteY5" fmla="*/ 749181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 h="914400">
                <a:moveTo>
                  <a:pt x="757780" y="0"/>
                </a:moveTo>
                <a:lnTo>
                  <a:pt x="914400" y="0"/>
                </a:lnTo>
                <a:lnTo>
                  <a:pt x="914400" y="914400"/>
                </a:lnTo>
                <a:lnTo>
                  <a:pt x="0" y="914400"/>
                </a:lnTo>
                <a:lnTo>
                  <a:pt x="0" y="749181"/>
                </a:lnTo>
                <a:lnTo>
                  <a:pt x="757780" y="74918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38" name="组合 37">
            <a:extLst>
              <a:ext uri="{FF2B5EF4-FFF2-40B4-BE49-F238E27FC236}">
                <a16:creationId xmlns:a16="http://schemas.microsoft.com/office/drawing/2014/main" id="{962F6B19-9DAD-2344-B82C-3879B81F3B10}"/>
              </a:ext>
            </a:extLst>
          </p:cNvPr>
          <p:cNvGrpSpPr/>
          <p:nvPr/>
        </p:nvGrpSpPr>
        <p:grpSpPr>
          <a:xfrm>
            <a:off x="6662945" y="3791391"/>
            <a:ext cx="3061161" cy="751139"/>
            <a:chOff x="4123410" y="1826618"/>
            <a:chExt cx="3061161" cy="751139"/>
          </a:xfrm>
        </p:grpSpPr>
        <p:grpSp>
          <p:nvGrpSpPr>
            <p:cNvPr id="40" name="组合 39">
              <a:extLst>
                <a:ext uri="{FF2B5EF4-FFF2-40B4-BE49-F238E27FC236}">
                  <a16:creationId xmlns:a16="http://schemas.microsoft.com/office/drawing/2014/main" id="{80A0156E-94F0-8E4B-8FC0-A210AC12A023}"/>
                </a:ext>
              </a:extLst>
            </p:cNvPr>
            <p:cNvGrpSpPr/>
            <p:nvPr/>
          </p:nvGrpSpPr>
          <p:grpSpPr>
            <a:xfrm>
              <a:off x="4123410" y="1826618"/>
              <a:ext cx="738875" cy="751139"/>
              <a:chOff x="2498710" y="2311467"/>
              <a:chExt cx="1748840" cy="1777866"/>
            </a:xfrm>
          </p:grpSpPr>
          <p:sp>
            <p:nvSpPr>
              <p:cNvPr id="44" name="椭圆 43">
                <a:extLst>
                  <a:ext uri="{FF2B5EF4-FFF2-40B4-BE49-F238E27FC236}">
                    <a16:creationId xmlns:a16="http://schemas.microsoft.com/office/drawing/2014/main" id="{BC312812-B103-604C-A245-1EDE3E361320}"/>
                  </a:ext>
                </a:extLst>
              </p:cNvPr>
              <p:cNvSpPr/>
              <p:nvPr/>
            </p:nvSpPr>
            <p:spPr>
              <a:xfrm>
                <a:off x="2644792" y="2457549"/>
                <a:ext cx="1456676" cy="14566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3200" dirty="0"/>
                  <a:t>4</a:t>
                </a:r>
                <a:endParaRPr lang="zh-CN" altLang="en-US" sz="3200" dirty="0"/>
              </a:p>
            </p:txBody>
          </p:sp>
          <p:sp>
            <p:nvSpPr>
              <p:cNvPr id="45" name="椭圆 44">
                <a:extLst>
                  <a:ext uri="{FF2B5EF4-FFF2-40B4-BE49-F238E27FC236}">
                    <a16:creationId xmlns:a16="http://schemas.microsoft.com/office/drawing/2014/main" id="{9263A9D5-CAEF-1B41-B892-E6011B2C629F}"/>
                  </a:ext>
                </a:extLst>
              </p:cNvPr>
              <p:cNvSpPr/>
              <p:nvPr/>
            </p:nvSpPr>
            <p:spPr>
              <a:xfrm>
                <a:off x="2498710" y="2311467"/>
                <a:ext cx="1748840" cy="1748840"/>
              </a:xfrm>
              <a:prstGeom prst="ellipse">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6600" dirty="0"/>
              </a:p>
            </p:txBody>
          </p:sp>
          <p:sp>
            <p:nvSpPr>
              <p:cNvPr id="46" name="椭圆 45">
                <a:extLst>
                  <a:ext uri="{FF2B5EF4-FFF2-40B4-BE49-F238E27FC236}">
                    <a16:creationId xmlns:a16="http://schemas.microsoft.com/office/drawing/2014/main" id="{F5986953-6DFD-4646-AE4D-29051E32BA0C}"/>
                  </a:ext>
                </a:extLst>
              </p:cNvPr>
              <p:cNvSpPr/>
              <p:nvPr/>
            </p:nvSpPr>
            <p:spPr>
              <a:xfrm>
                <a:off x="3758995" y="3683265"/>
                <a:ext cx="406068" cy="4060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cs typeface="+mn-ea"/>
                  <a:sym typeface="+mn-lt"/>
                </a:endParaRPr>
              </a:p>
            </p:txBody>
          </p:sp>
          <p:sp>
            <p:nvSpPr>
              <p:cNvPr id="47" name="椭圆 46">
                <a:extLst>
                  <a:ext uri="{FF2B5EF4-FFF2-40B4-BE49-F238E27FC236}">
                    <a16:creationId xmlns:a16="http://schemas.microsoft.com/office/drawing/2014/main" id="{F897481E-F1F4-6443-AE75-925491F1C6DC}"/>
                  </a:ext>
                </a:extLst>
              </p:cNvPr>
              <p:cNvSpPr/>
              <p:nvPr/>
            </p:nvSpPr>
            <p:spPr>
              <a:xfrm>
                <a:off x="2644791" y="2350267"/>
                <a:ext cx="255468" cy="2554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cs typeface="+mn-ea"/>
                  <a:sym typeface="+mn-lt"/>
                </a:endParaRPr>
              </a:p>
            </p:txBody>
          </p:sp>
        </p:grpSp>
        <p:sp>
          <p:nvSpPr>
            <p:cNvPr id="41" name="文本框 8">
              <a:extLst>
                <a:ext uri="{FF2B5EF4-FFF2-40B4-BE49-F238E27FC236}">
                  <a16:creationId xmlns:a16="http://schemas.microsoft.com/office/drawing/2014/main" id="{FF4564F3-B682-7142-8289-534BB4AD0961}"/>
                </a:ext>
              </a:extLst>
            </p:cNvPr>
            <p:cNvSpPr txBox="1"/>
            <p:nvPr/>
          </p:nvSpPr>
          <p:spPr>
            <a:xfrm>
              <a:off x="4927756" y="1844007"/>
              <a:ext cx="2256815" cy="4001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1" lang="en-US" altLang="zh-CN" sz="2000" dirty="0">
                  <a:solidFill>
                    <a:schemeClr val="tx1">
                      <a:lumMod val="75000"/>
                      <a:lumOff val="25000"/>
                    </a:schemeClr>
                  </a:solidFill>
                  <a:cs typeface="+mn-ea"/>
                  <a:sym typeface="+mn-lt"/>
                </a:rPr>
                <a:t>Q&amp;A</a:t>
              </a:r>
              <a:endParaRPr kumimoji="1" lang="zh-CN" altLang="en-US" sz="2000" i="0" u="none" strike="noStrike" kern="1200" cap="none" spc="0" normalizeH="0" baseline="0" noProof="0" dirty="0">
                <a:ln>
                  <a:noFill/>
                </a:ln>
                <a:solidFill>
                  <a:schemeClr val="tx1">
                    <a:lumMod val="75000"/>
                    <a:lumOff val="25000"/>
                  </a:schemeClr>
                </a:solidFill>
                <a:effectLst/>
                <a:uLnTx/>
                <a:uFillTx/>
                <a:cs typeface="+mn-ea"/>
                <a:sym typeface="+mn-lt"/>
              </a:endParaRPr>
            </a:p>
          </p:txBody>
        </p:sp>
        <p:sp>
          <p:nvSpPr>
            <p:cNvPr id="42" name="文本框 4">
              <a:extLst>
                <a:ext uri="{FF2B5EF4-FFF2-40B4-BE49-F238E27FC236}">
                  <a16:creationId xmlns:a16="http://schemas.microsoft.com/office/drawing/2014/main" id="{1E07DFA4-DCCA-734C-BF34-63C11F742589}"/>
                </a:ext>
              </a:extLst>
            </p:cNvPr>
            <p:cNvSpPr txBox="1"/>
            <p:nvPr/>
          </p:nvSpPr>
          <p:spPr>
            <a:xfrm>
              <a:off x="4927755" y="2269980"/>
              <a:ext cx="2256815" cy="307777"/>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en-US" altLang="zh-CN" sz="1400" dirty="0">
                  <a:solidFill>
                    <a:schemeClr val="tx1">
                      <a:lumMod val="50000"/>
                      <a:lumOff val="50000"/>
                    </a:schemeClr>
                  </a:solidFill>
                  <a:cs typeface="+mn-ea"/>
                  <a:sym typeface="+mn-lt"/>
                </a:rPr>
                <a:t>Q&amp;A</a:t>
              </a:r>
              <a:endParaRPr kumimoji="1" lang="zh-CN" altLang="en-US" sz="1400" i="0" u="none" strike="noStrike" kern="1200" cap="none" spc="0" normalizeH="0" baseline="0" noProof="0" dirty="0">
                <a:ln>
                  <a:noFill/>
                </a:ln>
                <a:solidFill>
                  <a:schemeClr val="tx1">
                    <a:lumMod val="50000"/>
                    <a:lumOff val="50000"/>
                  </a:schemeClr>
                </a:solidFill>
                <a:effectLst/>
                <a:uLnTx/>
                <a:uFillTx/>
                <a:cs typeface="+mn-ea"/>
                <a:sym typeface="+mn-lt"/>
              </a:endParaRPr>
            </a:p>
          </p:txBody>
        </p:sp>
        <p:cxnSp>
          <p:nvCxnSpPr>
            <p:cNvPr id="43" name="直接连接符 32">
              <a:extLst>
                <a:ext uri="{FF2B5EF4-FFF2-40B4-BE49-F238E27FC236}">
                  <a16:creationId xmlns:a16="http://schemas.microsoft.com/office/drawing/2014/main" id="{C47DBAE9-EF04-2942-86AF-E20E0EA9C059}"/>
                </a:ext>
              </a:extLst>
            </p:cNvPr>
            <p:cNvCxnSpPr/>
            <p:nvPr/>
          </p:nvCxnSpPr>
          <p:spPr>
            <a:xfrm>
              <a:off x="4927755" y="1892087"/>
              <a:ext cx="0" cy="579862"/>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577110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百度</a:t>
            </a:r>
            <a:r>
              <a:rPr kumimoji="1" lang="en-US" altLang="zh-CN" dirty="0">
                <a:cs typeface="+mn-ea"/>
                <a:sym typeface="+mn-lt"/>
              </a:rPr>
              <a:t>UNIT</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30</a:t>
            </a:fld>
            <a:endParaRPr lang="en-US" dirty="0">
              <a:latin typeface="+mn-lt"/>
              <a:cs typeface="+mn-ea"/>
              <a:sym typeface="+mn-lt"/>
            </a:endParaRPr>
          </a:p>
        </p:txBody>
      </p:sp>
      <p:pic>
        <p:nvPicPr>
          <p:cNvPr id="5" name="图片 4">
            <a:extLst>
              <a:ext uri="{FF2B5EF4-FFF2-40B4-BE49-F238E27FC236}">
                <a16:creationId xmlns:a16="http://schemas.microsoft.com/office/drawing/2014/main" id="{DB1822BC-B34C-144E-96BE-51A9EB6826D3}"/>
              </a:ext>
            </a:extLst>
          </p:cNvPr>
          <p:cNvPicPr>
            <a:picLocks noChangeAspect="1"/>
          </p:cNvPicPr>
          <p:nvPr/>
        </p:nvPicPr>
        <p:blipFill>
          <a:blip r:embed="rId2"/>
          <a:stretch>
            <a:fillRect/>
          </a:stretch>
        </p:blipFill>
        <p:spPr>
          <a:xfrm>
            <a:off x="3170786" y="0"/>
            <a:ext cx="5850427" cy="6858000"/>
          </a:xfrm>
          <a:prstGeom prst="rect">
            <a:avLst/>
          </a:prstGeom>
        </p:spPr>
      </p:pic>
    </p:spTree>
    <p:extLst>
      <p:ext uri="{BB962C8B-B14F-4D97-AF65-F5344CB8AC3E}">
        <p14:creationId xmlns:p14="http://schemas.microsoft.com/office/powerpoint/2010/main" val="12551364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百度</a:t>
            </a:r>
            <a:r>
              <a:rPr kumimoji="1" lang="en-US" altLang="zh-CN" dirty="0">
                <a:cs typeface="+mn-ea"/>
                <a:sym typeface="+mn-lt"/>
              </a:rPr>
              <a:t>UNIT</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31</a:t>
            </a:fld>
            <a:endParaRPr lang="en-US" dirty="0">
              <a:latin typeface="+mn-lt"/>
              <a:cs typeface="+mn-ea"/>
              <a:sym typeface="+mn-lt"/>
            </a:endParaRPr>
          </a:p>
        </p:txBody>
      </p:sp>
      <p:pic>
        <p:nvPicPr>
          <p:cNvPr id="3" name="图片 2">
            <a:extLst>
              <a:ext uri="{FF2B5EF4-FFF2-40B4-BE49-F238E27FC236}">
                <a16:creationId xmlns:a16="http://schemas.microsoft.com/office/drawing/2014/main" id="{E23B4058-DCA1-6D4F-BDDD-00B5E3850D4D}"/>
              </a:ext>
            </a:extLst>
          </p:cNvPr>
          <p:cNvPicPr>
            <a:picLocks noChangeAspect="1"/>
          </p:cNvPicPr>
          <p:nvPr/>
        </p:nvPicPr>
        <p:blipFill>
          <a:blip r:embed="rId2"/>
          <a:stretch>
            <a:fillRect/>
          </a:stretch>
        </p:blipFill>
        <p:spPr>
          <a:xfrm>
            <a:off x="2261305" y="819150"/>
            <a:ext cx="7934255" cy="6038850"/>
          </a:xfrm>
          <a:prstGeom prst="rect">
            <a:avLst/>
          </a:prstGeom>
        </p:spPr>
      </p:pic>
      <p:sp>
        <p:nvSpPr>
          <p:cNvPr id="6" name="Rectangle 48">
            <a:extLst>
              <a:ext uri="{FF2B5EF4-FFF2-40B4-BE49-F238E27FC236}">
                <a16:creationId xmlns:a16="http://schemas.microsoft.com/office/drawing/2014/main" id="{60FECB37-98B8-1447-BF76-18B106873854}"/>
              </a:ext>
            </a:extLst>
          </p:cNvPr>
          <p:cNvSpPr/>
          <p:nvPr/>
        </p:nvSpPr>
        <p:spPr>
          <a:xfrm>
            <a:off x="2739267" y="327460"/>
            <a:ext cx="8391041" cy="499560"/>
          </a:xfrm>
          <a:prstGeom prst="rect">
            <a:avLst/>
          </a:prstGeom>
        </p:spPr>
        <p:txBody>
          <a:bodyPr wrap="square">
            <a:spAutoFit/>
          </a:bodyPr>
          <a:lstStyle/>
          <a:p>
            <a:pPr>
              <a:lnSpc>
                <a:spcPct val="150000"/>
              </a:lnSpc>
            </a:pPr>
            <a:r>
              <a:rPr lang="zh-CN" altLang="en-US" sz="2000" b="1" dirty="0">
                <a:solidFill>
                  <a:schemeClr val="accent1"/>
                </a:solidFill>
                <a:cs typeface="+mn-ea"/>
                <a:sym typeface="+mn-lt"/>
              </a:rPr>
              <a:t>添加训练数据</a:t>
            </a: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27024144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百度</a:t>
            </a:r>
            <a:r>
              <a:rPr kumimoji="1" lang="en-US" altLang="zh-CN" dirty="0">
                <a:cs typeface="+mn-ea"/>
                <a:sym typeface="+mn-lt"/>
              </a:rPr>
              <a:t>UNIT</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32</a:t>
            </a:fld>
            <a:endParaRPr lang="en-US" dirty="0">
              <a:latin typeface="+mn-lt"/>
              <a:cs typeface="+mn-ea"/>
              <a:sym typeface="+mn-lt"/>
            </a:endParaRPr>
          </a:p>
        </p:txBody>
      </p:sp>
      <p:pic>
        <p:nvPicPr>
          <p:cNvPr id="3" name="图片 2">
            <a:extLst>
              <a:ext uri="{FF2B5EF4-FFF2-40B4-BE49-F238E27FC236}">
                <a16:creationId xmlns:a16="http://schemas.microsoft.com/office/drawing/2014/main" id="{8848D28A-49A7-174B-BAF0-68FFAC1E6DE6}"/>
              </a:ext>
            </a:extLst>
          </p:cNvPr>
          <p:cNvPicPr>
            <a:picLocks noChangeAspect="1"/>
          </p:cNvPicPr>
          <p:nvPr/>
        </p:nvPicPr>
        <p:blipFill>
          <a:blip r:embed="rId2"/>
          <a:stretch>
            <a:fillRect/>
          </a:stretch>
        </p:blipFill>
        <p:spPr>
          <a:xfrm>
            <a:off x="1691639" y="1352550"/>
            <a:ext cx="9091569" cy="5505450"/>
          </a:xfrm>
          <a:prstGeom prst="rect">
            <a:avLst/>
          </a:prstGeom>
        </p:spPr>
      </p:pic>
      <p:sp>
        <p:nvSpPr>
          <p:cNvPr id="6" name="Rectangle 48">
            <a:extLst>
              <a:ext uri="{FF2B5EF4-FFF2-40B4-BE49-F238E27FC236}">
                <a16:creationId xmlns:a16="http://schemas.microsoft.com/office/drawing/2014/main" id="{4C69855F-841E-2247-B302-DF1791EBF268}"/>
              </a:ext>
            </a:extLst>
          </p:cNvPr>
          <p:cNvSpPr/>
          <p:nvPr/>
        </p:nvSpPr>
        <p:spPr>
          <a:xfrm>
            <a:off x="2739267" y="327460"/>
            <a:ext cx="8391041" cy="499560"/>
          </a:xfrm>
          <a:prstGeom prst="rect">
            <a:avLst/>
          </a:prstGeom>
        </p:spPr>
        <p:txBody>
          <a:bodyPr wrap="square">
            <a:spAutoFit/>
          </a:bodyPr>
          <a:lstStyle/>
          <a:p>
            <a:pPr>
              <a:lnSpc>
                <a:spcPct val="150000"/>
              </a:lnSpc>
            </a:pPr>
            <a:r>
              <a:rPr lang="zh-CN" altLang="en-US" sz="2000" b="1" dirty="0">
                <a:solidFill>
                  <a:schemeClr val="accent1"/>
                </a:solidFill>
                <a:cs typeface="+mn-ea"/>
                <a:sym typeface="+mn-lt"/>
              </a:rPr>
              <a:t>添加</a:t>
            </a:r>
            <a:r>
              <a:rPr lang="en-US" altLang="zh-CN" sz="2000" b="1" dirty="0" err="1">
                <a:solidFill>
                  <a:schemeClr val="accent1"/>
                </a:solidFill>
                <a:cs typeface="+mn-ea"/>
                <a:sym typeface="+mn-lt"/>
              </a:rPr>
              <a:t>taskflow</a:t>
            </a: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37441117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百度</a:t>
            </a:r>
            <a:r>
              <a:rPr kumimoji="1" lang="en-US" altLang="zh-CN" dirty="0">
                <a:cs typeface="+mn-ea"/>
                <a:sym typeface="+mn-lt"/>
              </a:rPr>
              <a:t>UNIT</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33</a:t>
            </a:fld>
            <a:endParaRPr lang="en-US" dirty="0">
              <a:latin typeface="+mn-lt"/>
              <a:cs typeface="+mn-ea"/>
              <a:sym typeface="+mn-lt"/>
            </a:endParaRPr>
          </a:p>
        </p:txBody>
      </p:sp>
      <p:pic>
        <p:nvPicPr>
          <p:cNvPr id="3" name="图片 2">
            <a:extLst>
              <a:ext uri="{FF2B5EF4-FFF2-40B4-BE49-F238E27FC236}">
                <a16:creationId xmlns:a16="http://schemas.microsoft.com/office/drawing/2014/main" id="{F169D67C-BE06-A943-8788-2FA6286C0180}"/>
              </a:ext>
            </a:extLst>
          </p:cNvPr>
          <p:cNvPicPr>
            <a:picLocks noChangeAspect="1"/>
          </p:cNvPicPr>
          <p:nvPr/>
        </p:nvPicPr>
        <p:blipFill>
          <a:blip r:embed="rId2"/>
          <a:stretch>
            <a:fillRect/>
          </a:stretch>
        </p:blipFill>
        <p:spPr>
          <a:xfrm>
            <a:off x="2338137" y="0"/>
            <a:ext cx="3248526" cy="6858000"/>
          </a:xfrm>
          <a:prstGeom prst="rect">
            <a:avLst/>
          </a:prstGeom>
        </p:spPr>
      </p:pic>
      <p:pic>
        <p:nvPicPr>
          <p:cNvPr id="4" name="图片 3">
            <a:extLst>
              <a:ext uri="{FF2B5EF4-FFF2-40B4-BE49-F238E27FC236}">
                <a16:creationId xmlns:a16="http://schemas.microsoft.com/office/drawing/2014/main" id="{976C2D16-836D-F44A-A676-175E62E90593}"/>
              </a:ext>
            </a:extLst>
          </p:cNvPr>
          <p:cNvPicPr>
            <a:picLocks noChangeAspect="1"/>
          </p:cNvPicPr>
          <p:nvPr/>
        </p:nvPicPr>
        <p:blipFill>
          <a:blip r:embed="rId3"/>
          <a:stretch>
            <a:fillRect/>
          </a:stretch>
        </p:blipFill>
        <p:spPr>
          <a:xfrm>
            <a:off x="6498073" y="0"/>
            <a:ext cx="3248526" cy="6858000"/>
          </a:xfrm>
          <a:prstGeom prst="rect">
            <a:avLst/>
          </a:prstGeom>
        </p:spPr>
      </p:pic>
    </p:spTree>
    <p:extLst>
      <p:ext uri="{BB962C8B-B14F-4D97-AF65-F5344CB8AC3E}">
        <p14:creationId xmlns:p14="http://schemas.microsoft.com/office/powerpoint/2010/main" val="18779956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FA0BDAF5-1EC2-1549-A2BB-56D56C822A91}"/>
              </a:ext>
            </a:extLst>
          </p:cNvPr>
          <p:cNvPicPr>
            <a:picLocks noChangeAspect="1"/>
          </p:cNvPicPr>
          <p:nvPr/>
        </p:nvPicPr>
        <p:blipFill>
          <a:blip r:embed="rId2"/>
          <a:stretch>
            <a:fillRect/>
          </a:stretch>
        </p:blipFill>
        <p:spPr>
          <a:xfrm>
            <a:off x="2338137" y="0"/>
            <a:ext cx="3248526" cy="6858000"/>
          </a:xfrm>
          <a:prstGeom prst="rect">
            <a:avLst/>
          </a:prstGeom>
        </p:spPr>
      </p:pic>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百度</a:t>
            </a:r>
            <a:r>
              <a:rPr kumimoji="1" lang="en-US" altLang="zh-CN" dirty="0">
                <a:cs typeface="+mn-ea"/>
                <a:sym typeface="+mn-lt"/>
              </a:rPr>
              <a:t>UNIT</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34</a:t>
            </a:fld>
            <a:endParaRPr lang="en-US" dirty="0">
              <a:latin typeface="+mn-lt"/>
              <a:cs typeface="+mn-ea"/>
              <a:sym typeface="+mn-lt"/>
            </a:endParaRPr>
          </a:p>
        </p:txBody>
      </p:sp>
      <p:pic>
        <p:nvPicPr>
          <p:cNvPr id="5" name="图片 4">
            <a:extLst>
              <a:ext uri="{FF2B5EF4-FFF2-40B4-BE49-F238E27FC236}">
                <a16:creationId xmlns:a16="http://schemas.microsoft.com/office/drawing/2014/main" id="{7B516555-8213-504E-8E9E-1E5586F8B4FD}"/>
              </a:ext>
            </a:extLst>
          </p:cNvPr>
          <p:cNvPicPr>
            <a:picLocks noChangeAspect="1"/>
          </p:cNvPicPr>
          <p:nvPr/>
        </p:nvPicPr>
        <p:blipFill>
          <a:blip r:embed="rId3"/>
          <a:stretch>
            <a:fillRect/>
          </a:stretch>
        </p:blipFill>
        <p:spPr>
          <a:xfrm>
            <a:off x="6498073" y="0"/>
            <a:ext cx="2650277" cy="6858000"/>
          </a:xfrm>
          <a:prstGeom prst="rect">
            <a:avLst/>
          </a:prstGeom>
        </p:spPr>
      </p:pic>
    </p:spTree>
    <p:extLst>
      <p:ext uri="{BB962C8B-B14F-4D97-AF65-F5344CB8AC3E}">
        <p14:creationId xmlns:p14="http://schemas.microsoft.com/office/powerpoint/2010/main" val="23217529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
          <p:cNvSpPr txBox="1"/>
          <p:nvPr/>
        </p:nvSpPr>
        <p:spPr>
          <a:xfrm>
            <a:off x="4585333" y="3424634"/>
            <a:ext cx="4689296" cy="46166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defRPr/>
            </a:pPr>
            <a:r>
              <a:rPr kumimoji="1" lang="zh-CN" altLang="en-US" sz="2400" dirty="0">
                <a:solidFill>
                  <a:schemeClr val="bg1">
                    <a:lumMod val="75000"/>
                  </a:schemeClr>
                </a:solidFill>
                <a:cs typeface="+mn-ea"/>
                <a:sym typeface="+mn-lt"/>
              </a:rPr>
              <a:t>互相探讨，互相学习</a:t>
            </a:r>
          </a:p>
        </p:txBody>
      </p:sp>
      <p:sp>
        <p:nvSpPr>
          <p:cNvPr id="3" name="文本框 8"/>
          <p:cNvSpPr txBox="1"/>
          <p:nvPr/>
        </p:nvSpPr>
        <p:spPr>
          <a:xfrm>
            <a:off x="4585333" y="2655193"/>
            <a:ext cx="4689296" cy="769441"/>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r>
              <a:rPr kumimoji="1" lang="en-US" altLang="zh-CN" sz="4400" b="1" dirty="0">
                <a:solidFill>
                  <a:schemeClr val="tx1">
                    <a:lumMod val="75000"/>
                    <a:lumOff val="25000"/>
                  </a:schemeClr>
                </a:solidFill>
                <a:cs typeface="+mn-ea"/>
                <a:sym typeface="+mn-lt"/>
              </a:rPr>
              <a:t>Q&amp;A</a:t>
            </a:r>
          </a:p>
        </p:txBody>
      </p:sp>
      <p:cxnSp>
        <p:nvCxnSpPr>
          <p:cNvPr id="4" name="直接连接符 3"/>
          <p:cNvCxnSpPr/>
          <p:nvPr/>
        </p:nvCxnSpPr>
        <p:spPr>
          <a:xfrm>
            <a:off x="4416441" y="2757714"/>
            <a:ext cx="0" cy="1128585"/>
          </a:xfrm>
          <a:prstGeom prst="line">
            <a:avLst/>
          </a:prstGeom>
          <a:ln w="381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2699658" y="2485638"/>
            <a:ext cx="1547892" cy="1573583"/>
            <a:chOff x="2498710" y="2311467"/>
            <a:chExt cx="1748840" cy="1777866"/>
          </a:xfrm>
        </p:grpSpPr>
        <p:sp>
          <p:nvSpPr>
            <p:cNvPr id="6" name="椭圆 5"/>
            <p:cNvSpPr/>
            <p:nvPr/>
          </p:nvSpPr>
          <p:spPr>
            <a:xfrm>
              <a:off x="2644792" y="2457549"/>
              <a:ext cx="1456676" cy="14566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8000" dirty="0"/>
                <a:t>4</a:t>
              </a:r>
              <a:endParaRPr lang="zh-CN" altLang="en-US" sz="8000" dirty="0"/>
            </a:p>
          </p:txBody>
        </p:sp>
        <p:sp>
          <p:nvSpPr>
            <p:cNvPr id="7" name="椭圆 6"/>
            <p:cNvSpPr/>
            <p:nvPr/>
          </p:nvSpPr>
          <p:spPr>
            <a:xfrm>
              <a:off x="2498710" y="2311467"/>
              <a:ext cx="1748840" cy="1748840"/>
            </a:xfrm>
            <a:prstGeom prst="ellipse">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8000" dirty="0"/>
            </a:p>
          </p:txBody>
        </p:sp>
        <p:sp>
          <p:nvSpPr>
            <p:cNvPr id="8" name="椭圆 7"/>
            <p:cNvSpPr/>
            <p:nvPr/>
          </p:nvSpPr>
          <p:spPr>
            <a:xfrm>
              <a:off x="3758995" y="3683265"/>
              <a:ext cx="406068" cy="4060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9" name="椭圆 8"/>
            <p:cNvSpPr/>
            <p:nvPr/>
          </p:nvSpPr>
          <p:spPr>
            <a:xfrm>
              <a:off x="2644791" y="2350267"/>
              <a:ext cx="255468" cy="2554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grpSp>
        <p:nvGrpSpPr>
          <p:cNvPr id="10" name="组合 9">
            <a:extLst>
              <a:ext uri="{FF2B5EF4-FFF2-40B4-BE49-F238E27FC236}">
                <a16:creationId xmlns:a16="http://schemas.microsoft.com/office/drawing/2014/main" id="{1281E9EB-A37C-3646-B1A4-6C81AB0B1DFF}"/>
              </a:ext>
            </a:extLst>
          </p:cNvPr>
          <p:cNvGrpSpPr/>
          <p:nvPr/>
        </p:nvGrpSpPr>
        <p:grpSpPr>
          <a:xfrm>
            <a:off x="1458310" y="5544622"/>
            <a:ext cx="8767905" cy="1313378"/>
            <a:chOff x="1107610" y="5377637"/>
            <a:chExt cx="9976780" cy="1494461"/>
          </a:xfrm>
        </p:grpSpPr>
        <p:sp>
          <p:nvSpPr>
            <p:cNvPr id="12" name="文本框 3">
              <a:extLst>
                <a:ext uri="{FF2B5EF4-FFF2-40B4-BE49-F238E27FC236}">
                  <a16:creationId xmlns:a16="http://schemas.microsoft.com/office/drawing/2014/main" id="{51A03F2E-C642-3941-9EB1-37DD73D75A72}"/>
                </a:ext>
              </a:extLst>
            </p:cNvPr>
            <p:cNvSpPr txBox="1"/>
            <p:nvPr/>
          </p:nvSpPr>
          <p:spPr>
            <a:xfrm>
              <a:off x="5034849" y="5424665"/>
              <a:ext cx="5737860" cy="136582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CN" sz="1200" dirty="0">
                <a:solidFill>
                  <a:schemeClr val="tx1">
                    <a:lumMod val="50000"/>
                    <a:lumOff val="50000"/>
                  </a:schemeClr>
                </a:solidFill>
                <a:cs typeface="+mn-ea"/>
                <a:sym typeface="+mn-lt"/>
              </a:endParaRPr>
            </a:p>
            <a:p>
              <a:pPr algn="ctr">
                <a:defRPr/>
              </a:pPr>
              <a:r>
                <a:rPr lang="en-US" altLang="zh-CN" sz="1200" dirty="0" err="1">
                  <a:solidFill>
                    <a:schemeClr val="tx1">
                      <a:lumMod val="50000"/>
                      <a:lumOff val="50000"/>
                    </a:schemeClr>
                  </a:solidFill>
                  <a:cs typeface="+mn-ea"/>
                  <a:sym typeface="+mn-lt"/>
                </a:rPr>
                <a:t>Woobo</a:t>
              </a:r>
              <a:r>
                <a:rPr lang="zh-CN" altLang="en-US" sz="1200" dirty="0">
                  <a:solidFill>
                    <a:schemeClr val="tx1">
                      <a:lumMod val="50000"/>
                      <a:lumOff val="50000"/>
                    </a:schemeClr>
                  </a:solidFill>
                  <a:cs typeface="+mn-ea"/>
                  <a:sym typeface="+mn-lt"/>
                </a:rPr>
                <a:t>技术负责人</a:t>
              </a:r>
              <a:endParaRPr lang="en-US" altLang="zh-CN" sz="1200" dirty="0">
                <a:solidFill>
                  <a:schemeClr val="tx1">
                    <a:lumMod val="50000"/>
                    <a:lumOff val="50000"/>
                  </a:schemeClr>
                </a:solidFill>
                <a:cs typeface="+mn-ea"/>
                <a:sym typeface="+mn-lt"/>
              </a:endParaRPr>
            </a:p>
            <a:p>
              <a:pPr algn="ctr">
                <a:defRPr/>
              </a:pPr>
              <a:r>
                <a:rPr lang="zh-CN" altLang="en-US" sz="1200" dirty="0">
                  <a:solidFill>
                    <a:schemeClr val="tx1">
                      <a:lumMod val="50000"/>
                      <a:lumOff val="50000"/>
                    </a:schemeClr>
                  </a:solidFill>
                  <a:cs typeface="+mn-ea"/>
                  <a:sym typeface="+mn-lt"/>
                </a:rPr>
                <a:t>管恺森</a:t>
              </a:r>
              <a:endParaRPr lang="en-US" altLang="zh-CN" sz="1200" dirty="0">
                <a:solidFill>
                  <a:schemeClr val="tx1">
                    <a:lumMod val="50000"/>
                    <a:lumOff val="50000"/>
                  </a:schemeClr>
                </a:solidFill>
                <a:cs typeface="+mn-ea"/>
                <a:sym typeface="+mn-lt"/>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CN" sz="1200" dirty="0">
                <a:solidFill>
                  <a:schemeClr val="tx1">
                    <a:lumMod val="50000"/>
                    <a:lumOff val="50000"/>
                  </a:schemeClr>
                </a:solidFill>
                <a:cs typeface="+mn-ea"/>
                <a:sym typeface="+mn-lt"/>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tx1">
                      <a:lumMod val="50000"/>
                      <a:lumOff val="50000"/>
                    </a:schemeClr>
                  </a:solidFill>
                  <a:cs typeface="+mn-ea"/>
                  <a:sym typeface="+mn-lt"/>
                </a:rPr>
                <a:t>手机</a:t>
              </a:r>
              <a:r>
                <a:rPr lang="en-US" altLang="zh-CN" sz="1200" dirty="0">
                  <a:solidFill>
                    <a:schemeClr val="tx1">
                      <a:lumMod val="50000"/>
                      <a:lumOff val="50000"/>
                    </a:schemeClr>
                  </a:solidFill>
                  <a:cs typeface="+mn-ea"/>
                  <a:sym typeface="+mn-lt"/>
                </a:rPr>
                <a:t>/</a:t>
              </a:r>
              <a:r>
                <a:rPr lang="zh-CN" altLang="en-US" sz="1200" dirty="0">
                  <a:solidFill>
                    <a:schemeClr val="tx1">
                      <a:lumMod val="50000"/>
                      <a:lumOff val="50000"/>
                    </a:schemeClr>
                  </a:solidFill>
                  <a:cs typeface="+mn-ea"/>
                  <a:sym typeface="+mn-lt"/>
                </a:rPr>
                <a:t>微信：</a:t>
              </a:r>
              <a:r>
                <a:rPr lang="en-US" altLang="zh-CN" sz="1200" dirty="0">
                  <a:solidFill>
                    <a:schemeClr val="tx1">
                      <a:lumMod val="50000"/>
                      <a:lumOff val="50000"/>
                    </a:schemeClr>
                  </a:solidFill>
                  <a:cs typeface="+mn-ea"/>
                  <a:sym typeface="+mn-lt"/>
                </a:rPr>
                <a:t>15210560454</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CN" sz="1200" dirty="0">
                <a:solidFill>
                  <a:schemeClr val="tx1">
                    <a:lumMod val="50000"/>
                    <a:lumOff val="50000"/>
                  </a:schemeClr>
                </a:solidFill>
                <a:cs typeface="+mn-ea"/>
                <a:sym typeface="+mn-lt"/>
              </a:endParaRPr>
            </a:p>
          </p:txBody>
        </p:sp>
        <p:pic>
          <p:nvPicPr>
            <p:cNvPr id="13" name="图片 12">
              <a:extLst>
                <a:ext uri="{FF2B5EF4-FFF2-40B4-BE49-F238E27FC236}">
                  <a16:creationId xmlns:a16="http://schemas.microsoft.com/office/drawing/2014/main" id="{718BF180-07BD-B644-A4F7-227917E5D0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74566" y="5628625"/>
              <a:ext cx="1083749" cy="957907"/>
            </a:xfrm>
            <a:prstGeom prst="rect">
              <a:avLst/>
            </a:prstGeom>
          </p:spPr>
        </p:pic>
        <p:pic>
          <p:nvPicPr>
            <p:cNvPr id="14" name="图片 13">
              <a:extLst>
                <a:ext uri="{FF2B5EF4-FFF2-40B4-BE49-F238E27FC236}">
                  <a16:creationId xmlns:a16="http://schemas.microsoft.com/office/drawing/2014/main" id="{82E74B26-EE1A-B04F-B066-AEEBB71845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7610" y="5377637"/>
              <a:ext cx="1494461" cy="1494461"/>
            </a:xfrm>
            <a:prstGeom prst="rect">
              <a:avLst/>
            </a:prstGeom>
          </p:spPr>
        </p:pic>
        <p:sp>
          <p:nvSpPr>
            <p:cNvPr id="15" name="文本框 8">
              <a:extLst>
                <a:ext uri="{FF2B5EF4-FFF2-40B4-BE49-F238E27FC236}">
                  <a16:creationId xmlns:a16="http://schemas.microsoft.com/office/drawing/2014/main" id="{A5CBFC3E-A565-DC48-B26F-9BC51BF041B7}"/>
                </a:ext>
              </a:extLst>
            </p:cNvPr>
            <p:cNvSpPr txBox="1"/>
            <p:nvPr/>
          </p:nvSpPr>
          <p:spPr>
            <a:xfrm>
              <a:off x="2750876" y="5663202"/>
              <a:ext cx="752487" cy="805486"/>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defRPr/>
              </a:pPr>
              <a:r>
                <a:rPr kumimoji="1" lang="en-US" altLang="zh-CN" sz="4000" b="1" dirty="0">
                  <a:solidFill>
                    <a:schemeClr val="tx1">
                      <a:lumMod val="75000"/>
                      <a:lumOff val="25000"/>
                    </a:schemeClr>
                  </a:solidFill>
                  <a:cs typeface="+mn-ea"/>
                  <a:sym typeface="+mn-lt"/>
                </a:rPr>
                <a:t>×</a:t>
              </a:r>
              <a:endParaRPr kumimoji="1" lang="zh-CN" altLang="en-US" sz="4000" b="1" dirty="0">
                <a:solidFill>
                  <a:schemeClr val="tx1">
                    <a:lumMod val="75000"/>
                    <a:lumOff val="25000"/>
                  </a:schemeClr>
                </a:solidFill>
                <a:cs typeface="+mn-ea"/>
                <a:sym typeface="+mn-lt"/>
              </a:endParaRPr>
            </a:p>
          </p:txBody>
        </p:sp>
        <p:pic>
          <p:nvPicPr>
            <p:cNvPr id="16" name="图片 15">
              <a:extLst>
                <a:ext uri="{FF2B5EF4-FFF2-40B4-BE49-F238E27FC236}">
                  <a16:creationId xmlns:a16="http://schemas.microsoft.com/office/drawing/2014/main" id="{76F7B6D0-B446-CA45-BAAD-54431AE19ACA}"/>
                </a:ext>
              </a:extLst>
            </p:cNvPr>
            <p:cNvPicPr>
              <a:picLocks noChangeAspect="1"/>
            </p:cNvPicPr>
            <p:nvPr/>
          </p:nvPicPr>
          <p:blipFill rotWithShape="1">
            <a:blip r:embed="rId4"/>
            <a:srcRect l="11772" t="26363" r="12040" b="15658"/>
            <a:stretch/>
          </p:blipFill>
          <p:spPr>
            <a:xfrm>
              <a:off x="10158091" y="5628625"/>
              <a:ext cx="926299" cy="937070"/>
            </a:xfrm>
            <a:prstGeom prst="rect">
              <a:avLst/>
            </a:prstGeom>
          </p:spPr>
        </p:pic>
      </p:grpSp>
    </p:spTree>
    <p:extLst>
      <p:ext uri="{BB962C8B-B14F-4D97-AF65-F5344CB8AC3E}">
        <p14:creationId xmlns:p14="http://schemas.microsoft.com/office/powerpoint/2010/main" val="17275946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1959688" y="-511830"/>
            <a:ext cx="8511676" cy="791552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3" name="椭圆 2"/>
          <p:cNvSpPr/>
          <p:nvPr/>
        </p:nvSpPr>
        <p:spPr>
          <a:xfrm>
            <a:off x="1588485" y="-1160759"/>
            <a:ext cx="9254082" cy="9213378"/>
          </a:xfrm>
          <a:prstGeom prst="ellipse">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nvGrpSpPr>
          <p:cNvPr id="4" name="组合 3"/>
          <p:cNvGrpSpPr/>
          <p:nvPr/>
        </p:nvGrpSpPr>
        <p:grpSpPr>
          <a:xfrm>
            <a:off x="2063111" y="930360"/>
            <a:ext cx="8065769" cy="5446338"/>
            <a:chOff x="2063111" y="930360"/>
            <a:chExt cx="8065769" cy="5446338"/>
          </a:xfrm>
        </p:grpSpPr>
        <p:sp>
          <p:nvSpPr>
            <p:cNvPr id="5" name="椭圆 4"/>
            <p:cNvSpPr/>
            <p:nvPr/>
          </p:nvSpPr>
          <p:spPr>
            <a:xfrm>
              <a:off x="2063111" y="930360"/>
              <a:ext cx="340938" cy="340938"/>
            </a:xfrm>
            <a:prstGeom prst="ellipse">
              <a:avLst/>
            </a:prstGeom>
            <a:solidFill>
              <a:srgbClr val="F23B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6" name="椭圆 5"/>
            <p:cNvSpPr/>
            <p:nvPr/>
          </p:nvSpPr>
          <p:spPr>
            <a:xfrm>
              <a:off x="9787942" y="6035760"/>
              <a:ext cx="340938" cy="340938"/>
            </a:xfrm>
            <a:prstGeom prst="ellipse">
              <a:avLst/>
            </a:prstGeom>
            <a:solidFill>
              <a:srgbClr val="F23B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sp>
        <p:nvSpPr>
          <p:cNvPr id="7" name="自由: 形状 27"/>
          <p:cNvSpPr/>
          <p:nvPr/>
        </p:nvSpPr>
        <p:spPr>
          <a:xfrm rot="13500000">
            <a:off x="6068577" y="783410"/>
            <a:ext cx="293901" cy="293901"/>
          </a:xfrm>
          <a:custGeom>
            <a:avLst/>
            <a:gdLst>
              <a:gd name="connsiteX0" fmla="*/ 75778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749181 h 914400"/>
              <a:gd name="connsiteX5" fmla="*/ 757780 w 914400"/>
              <a:gd name="connsiteY5" fmla="*/ 749181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 h="914400">
                <a:moveTo>
                  <a:pt x="757780" y="0"/>
                </a:moveTo>
                <a:lnTo>
                  <a:pt x="914400" y="0"/>
                </a:lnTo>
                <a:lnTo>
                  <a:pt x="914400" y="914400"/>
                </a:lnTo>
                <a:lnTo>
                  <a:pt x="0" y="914400"/>
                </a:lnTo>
                <a:lnTo>
                  <a:pt x="0" y="749181"/>
                </a:lnTo>
                <a:lnTo>
                  <a:pt x="757780" y="74918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8" name="空心弧 2"/>
          <p:cNvSpPr/>
          <p:nvPr/>
        </p:nvSpPr>
        <p:spPr>
          <a:xfrm rot="7086271">
            <a:off x="6496050" y="2687637"/>
            <a:ext cx="1482725" cy="1482725"/>
          </a:xfrm>
          <a:custGeom>
            <a:avLst/>
            <a:gdLst/>
            <a:ahLst/>
            <a:cxnLst>
              <a:cxn ang="0">
                <a:pos x="719254" y="1482395"/>
              </a:cxn>
              <a:cxn ang="0">
                <a:pos x="18905" y="907716"/>
              </a:cxn>
              <a:cxn ang="0">
                <a:pos x="397400" y="84620"/>
              </a:cxn>
              <a:cxn ang="0">
                <a:pos x="1289534" y="242235"/>
              </a:cxn>
              <a:cxn ang="0">
                <a:pos x="1363085" y="1145194"/>
              </a:cxn>
              <a:cxn ang="0">
                <a:pos x="1349991" y="1136690"/>
              </a:cxn>
              <a:cxn ang="0">
                <a:pos x="1277989" y="252748"/>
              </a:cxn>
              <a:cxn ang="0">
                <a:pos x="404645" y="98453"/>
              </a:cxn>
              <a:cxn ang="0">
                <a:pos x="34121" y="904213"/>
              </a:cxn>
              <a:cxn ang="0">
                <a:pos x="719720" y="1466788"/>
              </a:cxn>
              <a:cxn ang="0">
                <a:pos x="719254" y="1482395"/>
              </a:cxn>
            </a:cxnLst>
            <a:rect l="0" t="0" r="0" b="0"/>
            <a:pathLst>
              <a:path w="1482725" h="1482725">
                <a:moveTo>
                  <a:pt x="719254" y="1482395"/>
                </a:moveTo>
                <a:cubicBezTo>
                  <a:pt x="382299" y="1472342"/>
                  <a:pt x="94548" y="1236225"/>
                  <a:pt x="18905" y="907716"/>
                </a:cubicBezTo>
                <a:cubicBezTo>
                  <a:pt x="-56738" y="579208"/>
                  <a:pt x="98774" y="241023"/>
                  <a:pt x="397400" y="84620"/>
                </a:cubicBezTo>
                <a:cubicBezTo>
                  <a:pt x="696026" y="-71783"/>
                  <a:pt x="1062576" y="-7024"/>
                  <a:pt x="1289534" y="242235"/>
                </a:cubicBezTo>
                <a:cubicBezTo>
                  <a:pt x="1516492" y="491494"/>
                  <a:pt x="1546711" y="862491"/>
                  <a:pt x="1363085" y="1145194"/>
                </a:cubicBezTo>
                <a:lnTo>
                  <a:pt x="1349991" y="1136690"/>
                </a:lnTo>
                <a:cubicBezTo>
                  <a:pt x="1529750" y="859941"/>
                  <a:pt x="1500167" y="496757"/>
                  <a:pt x="1277989" y="252748"/>
                </a:cubicBezTo>
                <a:cubicBezTo>
                  <a:pt x="1055811" y="8739"/>
                  <a:pt x="696982" y="-54656"/>
                  <a:pt x="404645" y="98453"/>
                </a:cubicBezTo>
                <a:cubicBezTo>
                  <a:pt x="112308" y="251562"/>
                  <a:pt x="-39929" y="582624"/>
                  <a:pt x="34121" y="904213"/>
                </a:cubicBezTo>
                <a:cubicBezTo>
                  <a:pt x="108171" y="1225803"/>
                  <a:pt x="389862" y="1456947"/>
                  <a:pt x="719720" y="1466788"/>
                </a:cubicBezTo>
                <a:cubicBezTo>
                  <a:pt x="719565" y="1471990"/>
                  <a:pt x="719409" y="1477193"/>
                  <a:pt x="719254" y="1482395"/>
                </a:cubicBezTo>
                <a:close/>
              </a:path>
            </a:pathLst>
          </a:custGeom>
          <a:solidFill>
            <a:schemeClr val="bg1"/>
          </a:solidFill>
          <a:ln w="3175" cap="flat" cmpd="sng">
            <a:solidFill>
              <a:schemeClr val="bg1"/>
            </a:solidFill>
            <a:prstDash val="solid"/>
            <a:round/>
            <a:headEnd type="none" w="med" len="med"/>
            <a:tailEnd type="none" w="med" len="me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cs typeface="+mn-ea"/>
              <a:sym typeface="+mn-lt"/>
            </a:endParaRPr>
          </a:p>
        </p:txBody>
      </p:sp>
      <p:sp>
        <p:nvSpPr>
          <p:cNvPr id="9" name="TextBox 8"/>
          <p:cNvSpPr txBox="1"/>
          <p:nvPr/>
        </p:nvSpPr>
        <p:spPr>
          <a:xfrm>
            <a:off x="4360863" y="3773487"/>
            <a:ext cx="2192337" cy="369888"/>
          </a:xfrm>
          <a:prstGeom prst="rect">
            <a:avLst/>
          </a:prstGeom>
          <a:noFill/>
          <a:ln w="9525">
            <a:noFill/>
            <a:miter/>
          </a:ln>
        </p:spPr>
        <p:txBody>
          <a:bodyP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dist" eaLnBrk="1" hangingPunct="1"/>
            <a:r>
              <a:rPr lang="zh-CN" altLang="en-US" sz="1800" dirty="0">
                <a:solidFill>
                  <a:schemeClr val="bg1"/>
                </a:solidFill>
                <a:cs typeface="+mn-ea"/>
                <a:sym typeface="+mn-lt"/>
              </a:rPr>
              <a:t>谢谢聆听</a:t>
            </a:r>
          </a:p>
        </p:txBody>
      </p:sp>
      <p:sp>
        <p:nvSpPr>
          <p:cNvPr id="10" name="TextBox 1"/>
          <p:cNvSpPr txBox="1"/>
          <p:nvPr/>
        </p:nvSpPr>
        <p:spPr>
          <a:xfrm>
            <a:off x="3532480" y="3726731"/>
            <a:ext cx="5127040" cy="461665"/>
          </a:xfrm>
          <a:prstGeom prst="rect">
            <a:avLst/>
          </a:prstGeom>
          <a:noFill/>
          <a:ln w="9525">
            <a:noFill/>
            <a:miter/>
          </a:ln>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eaLnBrk="1" hangingPunct="1"/>
            <a:r>
              <a:rPr lang="zh-CN" altLang="en-US" sz="2400" dirty="0">
                <a:solidFill>
                  <a:schemeClr val="accent2"/>
                </a:solidFill>
                <a:cs typeface="+mn-ea"/>
                <a:sym typeface="+mn-lt"/>
              </a:rPr>
              <a:t>管恺森 </a:t>
            </a:r>
            <a:r>
              <a:rPr lang="en-US" altLang="zh-CN" sz="2400" dirty="0">
                <a:solidFill>
                  <a:schemeClr val="accent2"/>
                </a:solidFill>
                <a:cs typeface="+mn-ea"/>
                <a:sym typeface="+mn-lt"/>
              </a:rPr>
              <a:t>15210560454</a:t>
            </a:r>
          </a:p>
        </p:txBody>
      </p:sp>
      <p:sp>
        <p:nvSpPr>
          <p:cNvPr id="11" name="TextBox 1"/>
          <p:cNvSpPr txBox="1"/>
          <p:nvPr/>
        </p:nvSpPr>
        <p:spPr>
          <a:xfrm>
            <a:off x="4580200" y="2669605"/>
            <a:ext cx="3031599" cy="1107996"/>
          </a:xfrm>
          <a:prstGeom prst="rect">
            <a:avLst/>
          </a:prstGeom>
          <a:noFill/>
          <a:ln w="9525">
            <a:noFill/>
            <a:miter/>
          </a:ln>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eaLnBrk="1" hangingPunct="1"/>
            <a:r>
              <a:rPr lang="en-US" altLang="zh-CN" sz="6600" dirty="0">
                <a:solidFill>
                  <a:srgbClr val="F23B48"/>
                </a:solidFill>
                <a:cs typeface="+mn-ea"/>
                <a:sym typeface="+mn-lt"/>
              </a:rPr>
              <a:t>Thanks</a:t>
            </a:r>
          </a:p>
        </p:txBody>
      </p:sp>
    </p:spTree>
    <p:extLst>
      <p:ext uri="{BB962C8B-B14F-4D97-AF65-F5344CB8AC3E}">
        <p14:creationId xmlns:p14="http://schemas.microsoft.com/office/powerpoint/2010/main" val="3935965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accel="50000" decel="50000" fill="hold" nodeType="clickEffect">
                                  <p:stCondLst>
                                    <p:cond delay="0"/>
                                  </p:stCondLst>
                                  <p:childTnLst>
                                    <p:animRot by="10800000">
                                      <p:cBhvr>
                                        <p:cTn id="6" dur="2000" fill="hold"/>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
          <p:cNvSpPr txBox="1"/>
          <p:nvPr/>
        </p:nvSpPr>
        <p:spPr>
          <a:xfrm>
            <a:off x="4585333" y="3424634"/>
            <a:ext cx="4689296" cy="46166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r>
              <a:rPr kumimoji="1" lang="zh-CN" altLang="en-US" sz="2400" dirty="0">
                <a:solidFill>
                  <a:schemeClr val="tx1">
                    <a:lumMod val="50000"/>
                    <a:lumOff val="50000"/>
                  </a:schemeClr>
                </a:solidFill>
                <a:cs typeface="+mn-ea"/>
                <a:sym typeface="+mn-lt"/>
              </a:rPr>
              <a:t>著名的</a:t>
            </a:r>
            <a:r>
              <a:rPr kumimoji="1" lang="en-US" altLang="zh-CN" sz="2400" dirty="0" err="1">
                <a:solidFill>
                  <a:schemeClr val="tx1">
                    <a:lumMod val="50000"/>
                    <a:lumOff val="50000"/>
                  </a:schemeClr>
                </a:solidFill>
                <a:cs typeface="+mn-ea"/>
                <a:sym typeface="+mn-lt"/>
              </a:rPr>
              <a:t>jieba</a:t>
            </a:r>
            <a:r>
              <a:rPr kumimoji="1" lang="zh-CN" altLang="en-US" sz="2400" dirty="0">
                <a:solidFill>
                  <a:schemeClr val="tx1">
                    <a:lumMod val="50000"/>
                    <a:lumOff val="50000"/>
                  </a:schemeClr>
                </a:solidFill>
                <a:cs typeface="+mn-ea"/>
                <a:sym typeface="+mn-lt"/>
              </a:rPr>
              <a:t>分词</a:t>
            </a:r>
          </a:p>
        </p:txBody>
      </p:sp>
      <p:sp>
        <p:nvSpPr>
          <p:cNvPr id="3" name="文本框 8"/>
          <p:cNvSpPr txBox="1"/>
          <p:nvPr/>
        </p:nvSpPr>
        <p:spPr>
          <a:xfrm>
            <a:off x="4585333" y="2655193"/>
            <a:ext cx="4689296" cy="769441"/>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just">
              <a:defRPr/>
            </a:pPr>
            <a:r>
              <a:rPr kumimoji="1" lang="zh-CN" altLang="en-US" sz="4400" dirty="0">
                <a:solidFill>
                  <a:schemeClr val="tx1">
                    <a:lumMod val="75000"/>
                    <a:lumOff val="25000"/>
                  </a:schemeClr>
                </a:solidFill>
                <a:cs typeface="+mn-ea"/>
                <a:sym typeface="+mn-lt"/>
              </a:rPr>
              <a:t>中文分词</a:t>
            </a:r>
          </a:p>
        </p:txBody>
      </p:sp>
      <p:cxnSp>
        <p:nvCxnSpPr>
          <p:cNvPr id="4" name="直接连接符 3"/>
          <p:cNvCxnSpPr/>
          <p:nvPr/>
        </p:nvCxnSpPr>
        <p:spPr>
          <a:xfrm>
            <a:off x="4416441" y="2757714"/>
            <a:ext cx="0" cy="1128585"/>
          </a:xfrm>
          <a:prstGeom prst="line">
            <a:avLst/>
          </a:prstGeom>
          <a:ln w="381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2699658" y="2485638"/>
            <a:ext cx="1547892" cy="1573583"/>
            <a:chOff x="2498710" y="2311467"/>
            <a:chExt cx="1748840" cy="1777866"/>
          </a:xfrm>
        </p:grpSpPr>
        <p:sp>
          <p:nvSpPr>
            <p:cNvPr id="6" name="椭圆 5"/>
            <p:cNvSpPr/>
            <p:nvPr/>
          </p:nvSpPr>
          <p:spPr>
            <a:xfrm>
              <a:off x="2644792" y="2457549"/>
              <a:ext cx="1456676" cy="14566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8000" dirty="0"/>
                <a:t>1</a:t>
              </a:r>
              <a:endParaRPr lang="zh-CN" altLang="en-US" sz="8000" dirty="0"/>
            </a:p>
          </p:txBody>
        </p:sp>
        <p:sp>
          <p:nvSpPr>
            <p:cNvPr id="7" name="椭圆 6"/>
            <p:cNvSpPr/>
            <p:nvPr/>
          </p:nvSpPr>
          <p:spPr>
            <a:xfrm>
              <a:off x="2498710" y="2311467"/>
              <a:ext cx="1748840" cy="1748840"/>
            </a:xfrm>
            <a:prstGeom prst="ellipse">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8000" dirty="0"/>
            </a:p>
          </p:txBody>
        </p:sp>
        <p:sp>
          <p:nvSpPr>
            <p:cNvPr id="8" name="椭圆 7"/>
            <p:cNvSpPr/>
            <p:nvPr/>
          </p:nvSpPr>
          <p:spPr>
            <a:xfrm>
              <a:off x="3758995" y="3683265"/>
              <a:ext cx="406068" cy="4060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9" name="椭圆 8"/>
            <p:cNvSpPr/>
            <p:nvPr/>
          </p:nvSpPr>
          <p:spPr>
            <a:xfrm>
              <a:off x="2644791" y="2350267"/>
              <a:ext cx="255468" cy="2554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spTree>
    <p:extLst>
      <p:ext uri="{BB962C8B-B14F-4D97-AF65-F5344CB8AC3E}">
        <p14:creationId xmlns:p14="http://schemas.microsoft.com/office/powerpoint/2010/main" val="29661936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中文分词</a:t>
            </a: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5</a:t>
            </a:fld>
            <a:endParaRPr lang="en-US" dirty="0">
              <a:latin typeface="+mn-lt"/>
              <a:cs typeface="+mn-ea"/>
              <a:sym typeface="+mn-lt"/>
            </a:endParaRPr>
          </a:p>
        </p:txBody>
      </p:sp>
      <p:sp>
        <p:nvSpPr>
          <p:cNvPr id="9" name="Rectangle 48">
            <a:extLst>
              <a:ext uri="{FF2B5EF4-FFF2-40B4-BE49-F238E27FC236}">
                <a16:creationId xmlns:a16="http://schemas.microsoft.com/office/drawing/2014/main" id="{62D0247E-D760-E241-A3E7-5C602C0E9925}"/>
              </a:ext>
            </a:extLst>
          </p:cNvPr>
          <p:cNvSpPr/>
          <p:nvPr/>
        </p:nvSpPr>
        <p:spPr>
          <a:xfrm>
            <a:off x="756745" y="1166507"/>
            <a:ext cx="10899227" cy="3269549"/>
          </a:xfrm>
          <a:prstGeom prst="rect">
            <a:avLst/>
          </a:prstGeom>
        </p:spPr>
        <p:txBody>
          <a:bodyPr wrap="square">
            <a:spAutoFit/>
          </a:bodyPr>
          <a:lstStyle/>
          <a:p>
            <a:pPr>
              <a:lnSpc>
                <a:spcPct val="150000"/>
              </a:lnSpc>
            </a:pPr>
            <a:r>
              <a:rPr lang="zh-CN" altLang="en-US" sz="2000" b="1" dirty="0">
                <a:solidFill>
                  <a:schemeClr val="tx1">
                    <a:lumMod val="65000"/>
                    <a:lumOff val="35000"/>
                  </a:schemeClr>
                </a:solidFill>
                <a:cs typeface="+mn-ea"/>
                <a:sym typeface="+mn-lt"/>
              </a:rPr>
              <a:t>回顾：</a:t>
            </a: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gn="ctr">
              <a:lnSpc>
                <a:spcPct val="150000"/>
              </a:lnSpc>
            </a:pPr>
            <a:r>
              <a:rPr lang="zh-CN" altLang="en-US" sz="2000" b="1" dirty="0">
                <a:solidFill>
                  <a:schemeClr val="tx1">
                    <a:lumMod val="65000"/>
                    <a:lumOff val="35000"/>
                  </a:schemeClr>
                </a:solidFill>
                <a:cs typeface="+mn-ea"/>
                <a:sym typeface="+mn-lt"/>
              </a:rPr>
              <a:t>词袋模型与</a:t>
            </a:r>
            <a:r>
              <a:rPr lang="en-US" altLang="zh-CN" sz="2000" b="1" dirty="0" err="1">
                <a:solidFill>
                  <a:schemeClr val="tx1">
                    <a:lumMod val="65000"/>
                    <a:lumOff val="35000"/>
                  </a:schemeClr>
                </a:solidFill>
                <a:cs typeface="+mn-ea"/>
                <a:sym typeface="+mn-lt"/>
              </a:rPr>
              <a:t>tf-idf</a:t>
            </a:r>
            <a:r>
              <a:rPr lang="zh-CN" altLang="en-US" sz="2000" b="1" dirty="0">
                <a:solidFill>
                  <a:schemeClr val="tx1">
                    <a:lumMod val="65000"/>
                    <a:lumOff val="35000"/>
                  </a:schemeClr>
                </a:solidFill>
                <a:cs typeface="+mn-ea"/>
                <a:sym typeface="+mn-lt"/>
              </a:rPr>
              <a:t>模型</a:t>
            </a: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en-US" altLang="zh-CN" sz="2000" b="1" dirty="0">
                <a:solidFill>
                  <a:schemeClr val="tx1">
                    <a:lumMod val="65000"/>
                    <a:lumOff val="35000"/>
                  </a:schemeClr>
                </a:solidFill>
                <a:cs typeface="+mn-ea"/>
                <a:sym typeface="+mn-lt"/>
              </a:rPr>
              <a:t>1.</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John likes to watch movies. Mary likes movies too.</a:t>
            </a:r>
          </a:p>
          <a:p>
            <a:pPr>
              <a:lnSpc>
                <a:spcPct val="150000"/>
              </a:lnSpc>
            </a:pPr>
            <a:r>
              <a:rPr lang="en-US" altLang="zh-CN" sz="2000" b="1" dirty="0">
                <a:solidFill>
                  <a:schemeClr val="tx1">
                    <a:lumMod val="65000"/>
                    <a:lumOff val="35000"/>
                  </a:schemeClr>
                </a:solidFill>
                <a:cs typeface="+mn-ea"/>
                <a:sym typeface="+mn-lt"/>
              </a:rPr>
              <a:t>2.</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John also likes to watch football games. </a:t>
            </a:r>
          </a:p>
        </p:txBody>
      </p:sp>
    </p:spTree>
    <p:extLst>
      <p:ext uri="{BB962C8B-B14F-4D97-AF65-F5344CB8AC3E}">
        <p14:creationId xmlns:p14="http://schemas.microsoft.com/office/powerpoint/2010/main" val="13439629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中文分词</a:t>
            </a: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6</a:t>
            </a:fld>
            <a:endParaRPr lang="en-US" dirty="0">
              <a:latin typeface="+mn-lt"/>
              <a:cs typeface="+mn-ea"/>
              <a:sym typeface="+mn-lt"/>
            </a:endParaRPr>
          </a:p>
        </p:txBody>
      </p:sp>
      <p:sp>
        <p:nvSpPr>
          <p:cNvPr id="9" name="Rectangle 48">
            <a:extLst>
              <a:ext uri="{FF2B5EF4-FFF2-40B4-BE49-F238E27FC236}">
                <a16:creationId xmlns:a16="http://schemas.microsoft.com/office/drawing/2014/main" id="{62D0247E-D760-E241-A3E7-5C602C0E9925}"/>
              </a:ext>
            </a:extLst>
          </p:cNvPr>
          <p:cNvSpPr/>
          <p:nvPr/>
        </p:nvSpPr>
        <p:spPr>
          <a:xfrm>
            <a:off x="1900479" y="1860189"/>
            <a:ext cx="8391041" cy="2346220"/>
          </a:xfrm>
          <a:prstGeom prst="rect">
            <a:avLst/>
          </a:prstGeom>
        </p:spPr>
        <p:txBody>
          <a:bodyPr wrap="square">
            <a:spAutoFit/>
          </a:bodyPr>
          <a:lstStyle/>
          <a:p>
            <a:pPr>
              <a:lnSpc>
                <a:spcPct val="150000"/>
              </a:lnSpc>
            </a:pPr>
            <a:r>
              <a:rPr lang="zh-CN" altLang="en-US" sz="2000" b="1" dirty="0">
                <a:solidFill>
                  <a:schemeClr val="accent1"/>
                </a:solidFill>
                <a:cs typeface="+mn-ea"/>
                <a:sym typeface="+mn-lt"/>
              </a:rPr>
              <a:t>词袋模型</a:t>
            </a:r>
            <a:r>
              <a:rPr lang="en-US" altLang="zh-CN" sz="2000" b="1" dirty="0">
                <a:solidFill>
                  <a:schemeClr val="accent1"/>
                </a:solidFill>
                <a:cs typeface="+mn-ea"/>
                <a:sym typeface="+mn-lt"/>
              </a:rPr>
              <a:t>Bag-of-words(BOW)</a:t>
            </a: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词袋模型能够把一个句子转化为向量表示，是比较简单直白的一种方法，它不考虑句子中单词的顺序，只考虑</a:t>
            </a:r>
            <a:r>
              <a:rPr lang="zh-CN" altLang="en-US" sz="2000" b="1" dirty="0">
                <a:solidFill>
                  <a:schemeClr val="accent1"/>
                </a:solidFill>
                <a:cs typeface="+mn-ea"/>
                <a:sym typeface="+mn-lt"/>
              </a:rPr>
              <a:t>词表</a:t>
            </a:r>
            <a:r>
              <a:rPr lang="zh-CN" altLang="en-US" sz="2000" b="1" dirty="0">
                <a:solidFill>
                  <a:schemeClr val="tx1">
                    <a:lumMod val="65000"/>
                    <a:lumOff val="35000"/>
                  </a:schemeClr>
                </a:solidFill>
                <a:cs typeface="+mn-ea"/>
                <a:sym typeface="+mn-lt"/>
              </a:rPr>
              <a:t>（</a:t>
            </a:r>
            <a:r>
              <a:rPr lang="en-US" altLang="zh-CN" sz="2000" b="1" dirty="0">
                <a:solidFill>
                  <a:schemeClr val="tx1">
                    <a:lumMod val="65000"/>
                    <a:lumOff val="35000"/>
                  </a:schemeClr>
                </a:solidFill>
                <a:cs typeface="+mn-ea"/>
                <a:sym typeface="+mn-lt"/>
              </a:rPr>
              <a:t>vocabulary</a:t>
            </a:r>
            <a:r>
              <a:rPr lang="zh-CN" altLang="en-US" sz="2000" b="1" dirty="0">
                <a:solidFill>
                  <a:schemeClr val="tx1">
                    <a:lumMod val="65000"/>
                    <a:lumOff val="35000"/>
                  </a:schemeClr>
                </a:solidFill>
                <a:cs typeface="+mn-ea"/>
                <a:sym typeface="+mn-lt"/>
              </a:rPr>
              <a:t>）中</a:t>
            </a:r>
            <a:r>
              <a:rPr lang="zh-CN" altLang="en-US" sz="2000" b="1" dirty="0">
                <a:solidFill>
                  <a:schemeClr val="accent1"/>
                </a:solidFill>
                <a:cs typeface="+mn-ea"/>
                <a:sym typeface="+mn-lt"/>
              </a:rPr>
              <a:t>单词</a:t>
            </a:r>
            <a:r>
              <a:rPr lang="zh-CN" altLang="en-US" sz="2000" b="1" dirty="0">
                <a:solidFill>
                  <a:schemeClr val="tx1">
                    <a:lumMod val="65000"/>
                    <a:lumOff val="35000"/>
                  </a:schemeClr>
                </a:solidFill>
                <a:cs typeface="+mn-ea"/>
                <a:sym typeface="+mn-lt"/>
              </a:rPr>
              <a:t>在这个句子中的出现</a:t>
            </a:r>
            <a:r>
              <a:rPr lang="zh-CN" altLang="en-US" sz="2000" b="1" dirty="0">
                <a:solidFill>
                  <a:schemeClr val="accent1"/>
                </a:solidFill>
                <a:cs typeface="+mn-ea"/>
                <a:sym typeface="+mn-lt"/>
              </a:rPr>
              <a:t>次数</a:t>
            </a:r>
            <a:r>
              <a:rPr lang="zh-CN" altLang="en-US" sz="2000" b="1" dirty="0">
                <a:solidFill>
                  <a:schemeClr val="tx1">
                    <a:lumMod val="65000"/>
                    <a:lumOff val="35000"/>
                  </a:schemeClr>
                </a:solidFill>
                <a:cs typeface="+mn-ea"/>
                <a:sym typeface="+mn-lt"/>
              </a:rPr>
              <a:t>。</a:t>
            </a: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21946304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中文分词</a:t>
            </a: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7</a:t>
            </a:fld>
            <a:endParaRPr lang="en-US" dirty="0">
              <a:latin typeface="+mn-lt"/>
              <a:cs typeface="+mn-ea"/>
              <a:sym typeface="+mn-lt"/>
            </a:endParaRPr>
          </a:p>
        </p:txBody>
      </p:sp>
      <p:sp>
        <p:nvSpPr>
          <p:cNvPr id="9" name="Rectangle 48">
            <a:extLst>
              <a:ext uri="{FF2B5EF4-FFF2-40B4-BE49-F238E27FC236}">
                <a16:creationId xmlns:a16="http://schemas.microsoft.com/office/drawing/2014/main" id="{62D0247E-D760-E241-A3E7-5C602C0E9925}"/>
              </a:ext>
            </a:extLst>
          </p:cNvPr>
          <p:cNvSpPr/>
          <p:nvPr/>
        </p:nvSpPr>
        <p:spPr>
          <a:xfrm>
            <a:off x="1900479" y="1860189"/>
            <a:ext cx="8391041" cy="3269549"/>
          </a:xfrm>
          <a:prstGeom prst="rect">
            <a:avLst/>
          </a:prstGeom>
        </p:spPr>
        <p:txBody>
          <a:bodyPr wrap="square">
            <a:spAutoFit/>
          </a:bodyPr>
          <a:lstStyle/>
          <a:p>
            <a:pPr>
              <a:lnSpc>
                <a:spcPct val="150000"/>
              </a:lnSpc>
            </a:pPr>
            <a:r>
              <a:rPr lang="zh-CN" altLang="en-US" sz="2000" b="1" dirty="0">
                <a:solidFill>
                  <a:schemeClr val="accent1"/>
                </a:solidFill>
                <a:cs typeface="+mn-ea"/>
                <a:sym typeface="+mn-lt"/>
              </a:rPr>
              <a:t>词频</a:t>
            </a:r>
            <a:r>
              <a:rPr lang="en-US" altLang="zh-CN" sz="2000" b="1" dirty="0">
                <a:solidFill>
                  <a:schemeClr val="accent1"/>
                </a:solidFill>
                <a:cs typeface="+mn-ea"/>
                <a:sym typeface="+mn-lt"/>
              </a:rPr>
              <a:t>-</a:t>
            </a:r>
            <a:r>
              <a:rPr lang="zh-CN" altLang="en-US" sz="2000" b="1" dirty="0">
                <a:solidFill>
                  <a:schemeClr val="accent1"/>
                </a:solidFill>
                <a:cs typeface="+mn-ea"/>
                <a:sym typeface="+mn-lt"/>
              </a:rPr>
              <a:t>逆文档频率（</a:t>
            </a:r>
            <a:r>
              <a:rPr lang="en-US" altLang="zh-CN" sz="2000" b="1" dirty="0">
                <a:solidFill>
                  <a:schemeClr val="accent1"/>
                </a:solidFill>
                <a:cs typeface="+mn-ea"/>
                <a:sym typeface="+mn-lt"/>
              </a:rPr>
              <a:t>TF-IDF</a:t>
            </a:r>
            <a:r>
              <a:rPr lang="zh-CN" altLang="en-US" sz="2000" b="1" dirty="0">
                <a:solidFill>
                  <a:schemeClr val="accent1"/>
                </a:solidFill>
                <a:cs typeface="+mn-ea"/>
                <a:sym typeface="+mn-lt"/>
              </a:rPr>
              <a:t>）</a:t>
            </a:r>
            <a:endParaRPr lang="en-US" altLang="zh-CN" sz="2000" b="1" dirty="0">
              <a:solidFill>
                <a:schemeClr val="accent1"/>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en-US" altLang="zh-CN" sz="2000" b="1" dirty="0" err="1">
                <a:solidFill>
                  <a:schemeClr val="tx1">
                    <a:lumMod val="65000"/>
                    <a:lumOff val="35000"/>
                  </a:schemeClr>
                </a:solidFill>
                <a:cs typeface="+mn-ea"/>
                <a:sym typeface="+mn-lt"/>
              </a:rPr>
              <a:t>tf-idf</a:t>
            </a:r>
            <a:r>
              <a:rPr lang="zh-CN" altLang="en-US" sz="2000" b="1" dirty="0">
                <a:solidFill>
                  <a:schemeClr val="tx1">
                    <a:lumMod val="65000"/>
                    <a:lumOff val="35000"/>
                  </a:schemeClr>
                </a:solidFill>
                <a:cs typeface="+mn-ea"/>
                <a:sym typeface="+mn-lt"/>
              </a:rPr>
              <a:t>是一种统计方法，用以评估一个词对于一个文件集或一个语料库中的其中一份文件的重要程度。</a:t>
            </a:r>
            <a:endParaRPr lang="en-US" altLang="zh-CN" sz="2000" b="1" dirty="0">
              <a:solidFill>
                <a:schemeClr val="tx1">
                  <a:lumMod val="65000"/>
                  <a:lumOff val="35000"/>
                </a:schemeClr>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字词的重要性随着它在文件中</a:t>
            </a:r>
            <a:r>
              <a:rPr lang="zh-CN" altLang="en-US" sz="2000" b="1" dirty="0">
                <a:solidFill>
                  <a:schemeClr val="accent1"/>
                </a:solidFill>
                <a:cs typeface="+mn-ea"/>
                <a:sym typeface="+mn-lt"/>
              </a:rPr>
              <a:t>出现的次数成正比增加</a:t>
            </a:r>
            <a:r>
              <a:rPr lang="zh-CN" altLang="en-US" sz="2000" b="1" dirty="0">
                <a:solidFill>
                  <a:schemeClr val="tx1">
                    <a:lumMod val="65000"/>
                    <a:lumOff val="35000"/>
                  </a:schemeClr>
                </a:solidFill>
                <a:cs typeface="+mn-ea"/>
                <a:sym typeface="+mn-lt"/>
              </a:rPr>
              <a:t>，但同时会随着它在</a:t>
            </a:r>
            <a:r>
              <a:rPr lang="zh-CN" altLang="en-US" sz="2000" b="1" dirty="0">
                <a:solidFill>
                  <a:schemeClr val="accent1"/>
                </a:solidFill>
                <a:cs typeface="+mn-ea"/>
                <a:sym typeface="+mn-lt"/>
              </a:rPr>
              <a:t>语料库中出现的频率成反比下降</a:t>
            </a:r>
            <a:r>
              <a:rPr lang="zh-CN" altLang="en-US" sz="2000" b="1" dirty="0">
                <a:solidFill>
                  <a:schemeClr val="tx1">
                    <a:lumMod val="65000"/>
                    <a:lumOff val="35000"/>
                  </a:schemeClr>
                </a:solidFill>
                <a:cs typeface="+mn-ea"/>
                <a:sym typeface="+mn-lt"/>
              </a:rPr>
              <a:t>。因此，在整个数据集中，词频都会被</a:t>
            </a:r>
            <a:r>
              <a:rPr lang="en-US" altLang="zh-CN" sz="2000" b="1" dirty="0">
                <a:solidFill>
                  <a:schemeClr val="tx1">
                    <a:lumMod val="65000"/>
                    <a:lumOff val="35000"/>
                  </a:schemeClr>
                </a:solidFill>
                <a:cs typeface="+mn-ea"/>
                <a:sym typeface="+mn-lt"/>
              </a:rPr>
              <a:t>TF-IDF</a:t>
            </a:r>
            <a:r>
              <a:rPr lang="zh-CN" altLang="en-US" sz="2000" b="1" dirty="0">
                <a:solidFill>
                  <a:schemeClr val="tx1">
                    <a:lumMod val="65000"/>
                    <a:lumOff val="35000"/>
                  </a:schemeClr>
                </a:solidFill>
                <a:cs typeface="+mn-ea"/>
                <a:sym typeface="+mn-lt"/>
              </a:rPr>
              <a:t>分值所取代。</a:t>
            </a: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23746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中文分词</a:t>
            </a: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8</a:t>
            </a:fld>
            <a:endParaRPr lang="en-US" dirty="0">
              <a:latin typeface="+mn-lt"/>
              <a:cs typeface="+mn-ea"/>
              <a:sym typeface="+mn-lt"/>
            </a:endParaRPr>
          </a:p>
        </p:txBody>
      </p:sp>
      <p:sp>
        <p:nvSpPr>
          <p:cNvPr id="9" name="Rectangle 48">
            <a:extLst>
              <a:ext uri="{FF2B5EF4-FFF2-40B4-BE49-F238E27FC236}">
                <a16:creationId xmlns:a16="http://schemas.microsoft.com/office/drawing/2014/main" id="{62D0247E-D760-E241-A3E7-5C602C0E9925}"/>
              </a:ext>
            </a:extLst>
          </p:cNvPr>
          <p:cNvSpPr/>
          <p:nvPr/>
        </p:nvSpPr>
        <p:spPr>
          <a:xfrm>
            <a:off x="756745" y="1166507"/>
            <a:ext cx="10899227" cy="3269549"/>
          </a:xfrm>
          <a:prstGeom prst="rect">
            <a:avLst/>
          </a:prstGeom>
        </p:spPr>
        <p:txBody>
          <a:bodyPr wrap="square">
            <a:spAutoFit/>
          </a:bodyPr>
          <a:lstStyle/>
          <a:p>
            <a:pPr>
              <a:lnSpc>
                <a:spcPct val="150000"/>
              </a:lnSpc>
            </a:pPr>
            <a:r>
              <a:rPr lang="zh-CN" altLang="en-US" sz="2000" b="1" dirty="0">
                <a:solidFill>
                  <a:schemeClr val="tx1">
                    <a:lumMod val="65000"/>
                    <a:lumOff val="35000"/>
                  </a:schemeClr>
                </a:solidFill>
                <a:cs typeface="+mn-ea"/>
                <a:sym typeface="+mn-lt"/>
              </a:rPr>
              <a:t>回顾：</a:t>
            </a: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gn="ctr">
              <a:lnSpc>
                <a:spcPct val="150000"/>
              </a:lnSpc>
            </a:pPr>
            <a:r>
              <a:rPr lang="zh-CN" altLang="en-US" sz="2000" b="1" dirty="0">
                <a:solidFill>
                  <a:schemeClr val="tx1">
                    <a:lumMod val="65000"/>
                    <a:lumOff val="35000"/>
                  </a:schemeClr>
                </a:solidFill>
                <a:cs typeface="+mn-ea"/>
                <a:sym typeface="+mn-lt"/>
              </a:rPr>
              <a:t>词袋模型与</a:t>
            </a:r>
            <a:r>
              <a:rPr lang="en-US" altLang="zh-CN" sz="2000" b="1" dirty="0" err="1">
                <a:solidFill>
                  <a:schemeClr val="tx1">
                    <a:lumMod val="65000"/>
                    <a:lumOff val="35000"/>
                  </a:schemeClr>
                </a:solidFill>
                <a:cs typeface="+mn-ea"/>
                <a:sym typeface="+mn-lt"/>
              </a:rPr>
              <a:t>tf-idf</a:t>
            </a:r>
            <a:r>
              <a:rPr lang="zh-CN" altLang="en-US" sz="2000" b="1" dirty="0">
                <a:solidFill>
                  <a:schemeClr val="tx1">
                    <a:lumMod val="65000"/>
                    <a:lumOff val="35000"/>
                  </a:schemeClr>
                </a:solidFill>
                <a:cs typeface="+mn-ea"/>
                <a:sym typeface="+mn-lt"/>
              </a:rPr>
              <a:t>模型</a:t>
            </a: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en-US" altLang="zh-CN" sz="2000" b="1" dirty="0">
                <a:solidFill>
                  <a:schemeClr val="tx1">
                    <a:lumMod val="65000"/>
                    <a:lumOff val="35000"/>
                  </a:schemeClr>
                </a:solidFill>
                <a:cs typeface="+mn-ea"/>
                <a:sym typeface="+mn-lt"/>
              </a:rPr>
              <a:t>1.</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John likes to watch movies. Mary likes movies too.</a:t>
            </a:r>
          </a:p>
          <a:p>
            <a:pPr>
              <a:lnSpc>
                <a:spcPct val="150000"/>
              </a:lnSpc>
            </a:pPr>
            <a:r>
              <a:rPr lang="en-US" altLang="zh-CN" sz="2000" b="1" dirty="0">
                <a:solidFill>
                  <a:schemeClr val="tx1">
                    <a:lumMod val="65000"/>
                    <a:lumOff val="35000"/>
                  </a:schemeClr>
                </a:solidFill>
                <a:cs typeface="+mn-ea"/>
                <a:sym typeface="+mn-lt"/>
              </a:rPr>
              <a:t>2.</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John also likes to watch football games. </a:t>
            </a:r>
          </a:p>
        </p:txBody>
      </p:sp>
    </p:spTree>
    <p:extLst>
      <p:ext uri="{BB962C8B-B14F-4D97-AF65-F5344CB8AC3E}">
        <p14:creationId xmlns:p14="http://schemas.microsoft.com/office/powerpoint/2010/main" val="9369422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a:defRPr/>
            </a:pPr>
            <a:r>
              <a:rPr kumimoji="1" lang="zh-CN" altLang="en-US" dirty="0">
                <a:cs typeface="+mn-ea"/>
                <a:sym typeface="+mn-lt"/>
              </a:rPr>
              <a:t>中文分词</a:t>
            </a: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9</a:t>
            </a:fld>
            <a:endParaRPr lang="en-US" dirty="0">
              <a:latin typeface="+mn-lt"/>
              <a:cs typeface="+mn-ea"/>
              <a:sym typeface="+mn-lt"/>
            </a:endParaRPr>
          </a:p>
        </p:txBody>
      </p:sp>
      <p:sp>
        <p:nvSpPr>
          <p:cNvPr id="9" name="Rectangle 48">
            <a:extLst>
              <a:ext uri="{FF2B5EF4-FFF2-40B4-BE49-F238E27FC236}">
                <a16:creationId xmlns:a16="http://schemas.microsoft.com/office/drawing/2014/main" id="{62D0247E-D760-E241-A3E7-5C602C0E9925}"/>
              </a:ext>
            </a:extLst>
          </p:cNvPr>
          <p:cNvSpPr/>
          <p:nvPr/>
        </p:nvSpPr>
        <p:spPr>
          <a:xfrm>
            <a:off x="756745" y="1166507"/>
            <a:ext cx="10899227" cy="4676345"/>
          </a:xfrm>
          <a:prstGeom prst="rect">
            <a:avLst/>
          </a:prstGeom>
        </p:spPr>
        <p:txBody>
          <a:bodyPr wrap="square">
            <a:spAutoFit/>
          </a:bodyPr>
          <a:lstStyle/>
          <a:p>
            <a:pPr>
              <a:lnSpc>
                <a:spcPct val="150000"/>
              </a:lnSpc>
            </a:pPr>
            <a:r>
              <a:rPr lang="en-US" altLang="zh-CN" sz="2000" b="1" dirty="0">
                <a:solidFill>
                  <a:schemeClr val="tx1">
                    <a:lumMod val="65000"/>
                    <a:lumOff val="35000"/>
                  </a:schemeClr>
                </a:solidFill>
                <a:cs typeface="+mn-ea"/>
                <a:sym typeface="+mn-lt"/>
              </a:rPr>
              <a:t>1.</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John likes to watch movies. Mary likes movies too.</a:t>
            </a:r>
          </a:p>
          <a:p>
            <a:pPr>
              <a:lnSpc>
                <a:spcPct val="150000"/>
              </a:lnSpc>
            </a:pPr>
            <a:r>
              <a:rPr lang="en-US" altLang="zh-CN" sz="2000" b="1" dirty="0">
                <a:solidFill>
                  <a:schemeClr val="tx1">
                    <a:lumMod val="65000"/>
                    <a:lumOff val="35000"/>
                  </a:schemeClr>
                </a:solidFill>
                <a:cs typeface="+mn-ea"/>
                <a:sym typeface="+mn-lt"/>
              </a:rPr>
              <a:t>2.</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John also likes to watch football games. </a:t>
            </a: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词库</a:t>
            </a:r>
            <a:r>
              <a:rPr lang="en-US" altLang="zh-CN" sz="2000" b="1" dirty="0">
                <a:solidFill>
                  <a:schemeClr val="tx1">
                    <a:lumMod val="65000"/>
                    <a:lumOff val="35000"/>
                  </a:schemeClr>
                </a:solidFill>
                <a:cs typeface="+mn-ea"/>
                <a:sym typeface="+mn-lt"/>
              </a:rPr>
              <a:t>:</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['also', 'football', 'games', 'john', 'likes', '</a:t>
            </a:r>
            <a:r>
              <a:rPr lang="en-US" altLang="zh-CN" sz="2000" b="1" dirty="0" err="1">
                <a:solidFill>
                  <a:schemeClr val="tx1">
                    <a:lumMod val="65000"/>
                    <a:lumOff val="35000"/>
                  </a:schemeClr>
                </a:solidFill>
                <a:cs typeface="+mn-ea"/>
                <a:sym typeface="+mn-lt"/>
              </a:rPr>
              <a:t>mary</a:t>
            </a:r>
            <a:r>
              <a:rPr lang="en-US" altLang="zh-CN" sz="2000" b="1" dirty="0">
                <a:solidFill>
                  <a:schemeClr val="tx1">
                    <a:lumMod val="65000"/>
                    <a:lumOff val="35000"/>
                  </a:schemeClr>
                </a:solidFill>
                <a:cs typeface="+mn-ea"/>
                <a:sym typeface="+mn-lt"/>
              </a:rPr>
              <a:t>', 'movies', 'to', 'too', 'watch']</a:t>
            </a: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zh-CN" altLang="en-US" sz="2000" b="1" dirty="0">
                <a:solidFill>
                  <a:srgbClr val="FF0000"/>
                </a:solidFill>
                <a:cs typeface="+mn-ea"/>
                <a:sym typeface="+mn-lt"/>
              </a:rPr>
              <a:t>词袋模型</a:t>
            </a:r>
            <a:br>
              <a:rPr lang="en-US" altLang="zh-CN" sz="2000" b="1" dirty="0">
                <a:solidFill>
                  <a:schemeClr val="tx1">
                    <a:lumMod val="65000"/>
                    <a:lumOff val="35000"/>
                  </a:schemeClr>
                </a:solidFill>
                <a:cs typeface="+mn-ea"/>
                <a:sym typeface="+mn-lt"/>
              </a:rPr>
            </a:br>
            <a:r>
              <a:rPr lang="zh-CN" altLang="en-US" sz="1200" b="1" dirty="0">
                <a:solidFill>
                  <a:schemeClr val="tx1">
                    <a:lumMod val="65000"/>
                    <a:lumOff val="35000"/>
                  </a:schemeClr>
                </a:solidFill>
                <a:cs typeface="+mn-ea"/>
                <a:sym typeface="+mn-lt"/>
              </a:rPr>
              <a:t> </a:t>
            </a:r>
            <a:r>
              <a:rPr lang="en-US" altLang="zh-CN" sz="1200" b="1" dirty="0">
                <a:solidFill>
                  <a:schemeClr val="tx1">
                    <a:lumMod val="65000"/>
                    <a:lumOff val="35000"/>
                  </a:schemeClr>
                </a:solidFill>
                <a:cs typeface="+mn-ea"/>
                <a:sym typeface="+mn-lt"/>
              </a:rPr>
              <a:t>[0 0 0 1 2 1 2 1 1 1]</a:t>
            </a:r>
          </a:p>
          <a:p>
            <a:pPr>
              <a:lnSpc>
                <a:spcPct val="150000"/>
              </a:lnSpc>
            </a:pPr>
            <a:r>
              <a:rPr lang="en-US" altLang="zh-CN" sz="1200" b="1" dirty="0">
                <a:solidFill>
                  <a:schemeClr val="tx1">
                    <a:lumMod val="65000"/>
                    <a:lumOff val="35000"/>
                  </a:schemeClr>
                </a:solidFill>
                <a:cs typeface="+mn-ea"/>
                <a:sym typeface="+mn-lt"/>
              </a:rPr>
              <a:t> [1 1 1 1 1 0 0 1 0 1]</a:t>
            </a:r>
          </a:p>
          <a:p>
            <a:pPr>
              <a:lnSpc>
                <a:spcPct val="150000"/>
              </a:lnSpc>
            </a:pPr>
            <a:endParaRPr lang="en-US" altLang="zh-CN" sz="1200" b="1" dirty="0">
              <a:solidFill>
                <a:schemeClr val="tx1">
                  <a:lumMod val="65000"/>
                  <a:lumOff val="35000"/>
                </a:schemeClr>
              </a:solidFill>
              <a:cs typeface="+mn-ea"/>
              <a:sym typeface="+mn-lt"/>
            </a:endParaRPr>
          </a:p>
          <a:p>
            <a:pPr>
              <a:lnSpc>
                <a:spcPct val="150000"/>
              </a:lnSpc>
            </a:pPr>
            <a:r>
              <a:rPr lang="en-US" altLang="zh-CN" sz="2000" b="1" dirty="0" err="1">
                <a:solidFill>
                  <a:srgbClr val="FF0000"/>
                </a:solidFill>
                <a:cs typeface="+mn-ea"/>
                <a:sym typeface="+mn-lt"/>
              </a:rPr>
              <a:t>tf-idf</a:t>
            </a:r>
            <a:r>
              <a:rPr lang="zh-CN" altLang="en-US" sz="2000" b="1" dirty="0">
                <a:solidFill>
                  <a:srgbClr val="FF0000"/>
                </a:solidFill>
                <a:cs typeface="+mn-ea"/>
                <a:sym typeface="+mn-lt"/>
              </a:rPr>
              <a:t>模型</a:t>
            </a:r>
            <a:endParaRPr lang="en-US" altLang="zh-CN" sz="1200" b="1" dirty="0">
              <a:solidFill>
                <a:srgbClr val="FF0000"/>
              </a:solidFill>
              <a:cs typeface="+mn-ea"/>
              <a:sym typeface="+mn-lt"/>
            </a:endParaRPr>
          </a:p>
          <a:p>
            <a:pPr>
              <a:lnSpc>
                <a:spcPct val="150000"/>
              </a:lnSpc>
            </a:pPr>
            <a:r>
              <a:rPr lang="zh-CN" altLang="en-US" sz="1200" b="1" dirty="0">
                <a:solidFill>
                  <a:schemeClr val="tx1">
                    <a:lumMod val="65000"/>
                    <a:lumOff val="35000"/>
                  </a:schemeClr>
                </a:solidFill>
                <a:cs typeface="+mn-ea"/>
                <a:sym typeface="+mn-lt"/>
              </a:rPr>
              <a:t> </a:t>
            </a:r>
            <a:r>
              <a:rPr lang="en-US" altLang="zh-CN" sz="1200" b="1" dirty="0">
                <a:solidFill>
                  <a:schemeClr val="tx1">
                    <a:lumMod val="65000"/>
                    <a:lumOff val="35000"/>
                  </a:schemeClr>
                </a:solidFill>
                <a:cs typeface="+mn-ea"/>
                <a:sym typeface="+mn-lt"/>
              </a:rPr>
              <a:t>[ 0.                 0.                0.                  0.20327687  0.40655375  0.34417766   0.68835533  0.20327687  0.34417766  0.20327687]</a:t>
            </a:r>
          </a:p>
          <a:p>
            <a:pPr>
              <a:lnSpc>
                <a:spcPct val="150000"/>
              </a:lnSpc>
            </a:pPr>
            <a:r>
              <a:rPr lang="en-US" altLang="zh-CN" sz="1200" b="1" dirty="0">
                <a:solidFill>
                  <a:schemeClr val="tx1">
                    <a:lumMod val="65000"/>
                    <a:lumOff val="35000"/>
                  </a:schemeClr>
                </a:solidFill>
                <a:cs typeface="+mn-ea"/>
                <a:sym typeface="+mn-lt"/>
              </a:rPr>
              <a:t> [ 0.4769856   0.4769856   0.4769856   0.28171538  0.28171538  0.                   0.                   0.28171538  0.                 0.28171538]</a:t>
            </a:r>
          </a:p>
        </p:txBody>
      </p:sp>
    </p:spTree>
    <p:extLst>
      <p:ext uri="{BB962C8B-B14F-4D97-AF65-F5344CB8AC3E}">
        <p14:creationId xmlns:p14="http://schemas.microsoft.com/office/powerpoint/2010/main" val="3054111324"/>
      </p:ext>
    </p:extLst>
  </p:cSld>
  <p:clrMapOvr>
    <a:masterClrMapping/>
  </p:clrMapOvr>
</p:sld>
</file>

<file path=ppt/theme/theme1.xml><?xml version="1.0" encoding="utf-8"?>
<a:theme xmlns:a="http://schemas.openxmlformats.org/drawingml/2006/main" name="Office Theme">
  <a:themeElements>
    <a:clrScheme name="红色">
      <a:dk1>
        <a:sysClr val="windowText" lastClr="000000"/>
      </a:dk1>
      <a:lt1>
        <a:sysClr val="window" lastClr="FFFFFF"/>
      </a:lt1>
      <a:dk2>
        <a:srgbClr val="44546A"/>
      </a:dk2>
      <a:lt2>
        <a:srgbClr val="E7E6E6"/>
      </a:lt2>
      <a:accent1>
        <a:srgbClr val="F23B48"/>
      </a:accent1>
      <a:accent2>
        <a:srgbClr val="3F3F3F"/>
      </a:accent2>
      <a:accent3>
        <a:srgbClr val="A5A5A5"/>
      </a:accent3>
      <a:accent4>
        <a:srgbClr val="FFC000"/>
      </a:accent4>
      <a:accent5>
        <a:srgbClr val="4472C4"/>
      </a:accent5>
      <a:accent6>
        <a:srgbClr val="70AD47"/>
      </a:accent6>
      <a:hlink>
        <a:srgbClr val="0563C1"/>
      </a:hlink>
      <a:folHlink>
        <a:srgbClr val="954F72"/>
      </a:folHlink>
    </a:clrScheme>
    <a:fontScheme name="Temp">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23B48"/>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1_Office Theme">
  <a:themeElements>
    <a:clrScheme name="红色">
      <a:dk1>
        <a:sysClr val="windowText" lastClr="000000"/>
      </a:dk1>
      <a:lt1>
        <a:sysClr val="window" lastClr="FFFFFF"/>
      </a:lt1>
      <a:dk2>
        <a:srgbClr val="44546A"/>
      </a:dk2>
      <a:lt2>
        <a:srgbClr val="E7E6E6"/>
      </a:lt2>
      <a:accent1>
        <a:srgbClr val="F23B48"/>
      </a:accent1>
      <a:accent2>
        <a:srgbClr val="3F3F3F"/>
      </a:accent2>
      <a:accent3>
        <a:srgbClr val="F23B48"/>
      </a:accent3>
      <a:accent4>
        <a:srgbClr val="3F3F3F"/>
      </a:accent4>
      <a:accent5>
        <a:srgbClr val="F23B48"/>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主题1</Template>
  <TotalTime>4249</TotalTime>
  <Words>1530</Words>
  <Application>Microsoft Macintosh PowerPoint</Application>
  <PresentationFormat>宽屏</PresentationFormat>
  <Paragraphs>388</Paragraphs>
  <Slides>36</Slides>
  <Notes>8</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36</vt:i4>
      </vt:variant>
    </vt:vector>
  </HeadingPairs>
  <TitlesOfParts>
    <vt:vector size="44" baseType="lpstr">
      <vt:lpstr>Lato</vt:lpstr>
      <vt:lpstr>Raleway</vt:lpstr>
      <vt:lpstr>微软雅黑</vt:lpstr>
      <vt:lpstr>Arial</vt:lpstr>
      <vt:lpstr>Calibri</vt:lpstr>
      <vt:lpstr>Cambria Math</vt:lpstr>
      <vt:lpstr>Office Theme</vt:lpstr>
      <vt:lpstr>11_Office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cp:keywords>http:/www.ypppt.com</cp:keywords>
  <dc:description>http://www.ypppt.com/</dc:description>
  <cp:lastModifiedBy>Microsoft Office User</cp:lastModifiedBy>
  <cp:revision>370</cp:revision>
  <dcterms:created xsi:type="dcterms:W3CDTF">2017-02-13T15:17:59Z</dcterms:created>
  <dcterms:modified xsi:type="dcterms:W3CDTF">2020-05-29T11:12:33Z</dcterms:modified>
</cp:coreProperties>
</file>

<file path=docProps/thumbnail.jpeg>
</file>